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4" r:id="rId3"/>
    <p:sldId id="257" r:id="rId4"/>
    <p:sldId id="262" r:id="rId5"/>
    <p:sldId id="258" r:id="rId6"/>
    <p:sldId id="263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2FF24D-2E80-4F0E-A1F6-2A413695C442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D116B4-523E-4263-B13E-4657947A6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56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789B71-6F6E-454C-A9F2-41188CCC31F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95D605-8AA0-4A93-BA1A-0F62A871A1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EC10A0-FB28-4644-9C46-1820320AD39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37C2EB-EDBE-43FF-A302-3E76886257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CED8CF-F165-4028-BC41-F8189C1EAC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A0952C-035D-47FE-B247-6A3AA23FB2A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836808-B24E-47C0-854F-3E83A5B1CE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F5E8AF-ED7A-4B7C-803E-E15A69F71F1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BE3F06-0BED-41EF-8F2B-997EB707108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5B5991-9EF2-44C3-9BEB-15DEB80B1A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0C262B-9BD2-4071-AF66-9B893826AB6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1B8B01-AAC7-48B3-8910-4EE3361D8E5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9EDEE6-DD56-4009-89A8-B4A04B3701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374001-4E25-422C-8203-2016A1A347B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B11AAD-D6F8-4E11-9477-E00B9ADA55E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F28655-AD47-412F-B94E-0AB2F9F6AEF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6DC81E-3743-4E48-A4D3-302EEC9BE40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8CFA56-4F9D-4D31-9741-C0DF8285919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BB19A8-8EBA-407C-8060-2B6CF067FDD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83A4AB-D060-41EC-A74F-98E97B2ACEB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8F48C3-5FDA-4327-B8AD-F9A1BB5F31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EEF1D3-089F-4A2C-9C16-923D5FA5D37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DA24B3-EB31-4750-95FD-D3983190EF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E477CE-07AF-4890-B69E-9F1C777EE8B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FBCB2B-0509-4235-B10C-72993D1744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68B40D-2D60-471D-AAF8-FC5193E60EA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C0AC6-F160-49EA-86ED-236933D90CE5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0F9FA-0386-4B5F-8822-7E0444C1B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A6548-8F87-4F9D-801A-D1D65B37DAB6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EA3B0-8ACF-4165-8FAC-F5726F37E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C5EAC-4E52-46D7-9699-F4D1C839D1C8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14AD-E194-428A-A6B2-24248F15E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DD6F-8C46-4331-BB9C-DE1ACC9AFD99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C8DCB-42E5-4D95-9484-4C3D0D380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3E3B5-4870-4F0F-B17F-4EAEF1D0C292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C701-BD91-4DAC-9A6D-F77EE4AFE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519DE-EC6A-4200-BC60-DD91962726CF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0F3BD-36EB-407A-A07A-B9DE17477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96F3-C191-4F57-9830-41263730F5D8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0079C-525A-4868-8E9E-DAC84B508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CDD46-42DF-41AB-A89C-44176153D33C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FC1E3-E581-4029-B9A9-A41EFA15C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16277-B3DE-432C-A145-8F747E7F7DA3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20E76-B24B-44C8-992A-0F85A96B3C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D922B-A921-4C66-B649-E9A3FA9CA381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C402-D7B2-4061-9CF4-15715187F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07D00-9CC3-4354-8A42-6AA9017BE829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A201D-DB8C-4AC9-812E-6480C5D01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D585A8-9B5C-4411-B82C-D444C0213E1D}" type="datetimeFigureOut">
              <a:rPr lang="en-US"/>
              <a:pPr>
                <a:defRPr/>
              </a:pPr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402FB0-80E6-4C10-8076-D9A266A84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How to read a paper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D. Singh-Ranger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3. Was the design appropriate to the research?</a:t>
            </a:r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Field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Preferred trial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Therapy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RCT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Diagnosis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Cross</a:t>
                      </a:r>
                      <a:r>
                        <a:rPr lang="en-GB" baseline="0" dirty="0" smtClean="0"/>
                        <a:t> sectional survey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Screening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Cross sectional survey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Prognosis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Longitudinal cohort study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Causation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Case</a:t>
                      </a:r>
                      <a:r>
                        <a:rPr lang="en-GB" baseline="0" dirty="0" smtClean="0"/>
                        <a:t> control study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Methodology</a:t>
            </a:r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SIX Questions to ask yourself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1. Was the study original?</a:t>
            </a:r>
            <a:endParaRPr lang="en-US" smtClean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Unlikely so best ask yourself</a:t>
            </a:r>
          </a:p>
          <a:p>
            <a:r>
              <a:rPr lang="en-GB" smtClean="0"/>
              <a:t>Does it add to literature in any way</a:t>
            </a:r>
          </a:p>
          <a:p>
            <a:pPr lvl="1"/>
            <a:r>
              <a:rPr lang="en-GB" smtClean="0"/>
              <a:t>E.g. </a:t>
            </a:r>
          </a:p>
          <a:p>
            <a:pPr lvl="2"/>
            <a:r>
              <a:rPr lang="en-GB" smtClean="0"/>
              <a:t>larger numbers</a:t>
            </a:r>
          </a:p>
          <a:p>
            <a:pPr lvl="2"/>
            <a:r>
              <a:rPr lang="en-GB" smtClean="0"/>
              <a:t>Longer follow up</a:t>
            </a:r>
          </a:p>
          <a:p>
            <a:pPr lvl="2"/>
            <a:r>
              <a:rPr lang="en-GB" smtClean="0"/>
              <a:t>Population</a:t>
            </a:r>
          </a:p>
          <a:p>
            <a:pPr lvl="2"/>
            <a:r>
              <a:rPr lang="en-GB" smtClean="0"/>
              <a:t>More robust methodology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2. Whom is the study about?</a:t>
            </a:r>
            <a:endParaRPr lang="en-US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Entails:</a:t>
            </a:r>
          </a:p>
          <a:p>
            <a:r>
              <a:rPr lang="en-GB" smtClean="0"/>
              <a:t>Recruitment methods</a:t>
            </a:r>
          </a:p>
          <a:p>
            <a:r>
              <a:rPr lang="en-GB" smtClean="0"/>
              <a:t>Inclusion criteria</a:t>
            </a:r>
          </a:p>
          <a:p>
            <a:r>
              <a:rPr lang="en-GB" smtClean="0"/>
              <a:t>Exclusion criteria</a:t>
            </a:r>
          </a:p>
          <a:p>
            <a:r>
              <a:rPr lang="en-GB" smtClean="0"/>
              <a:t>How were they studied? E.g. constant access to key investigator, new equipment not generally available, explanations</a:t>
            </a:r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3. Was the design of the study sensible?</a:t>
            </a:r>
            <a:endParaRPr lang="en-US" sz="3600" smtClean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What intervention being considered</a:t>
            </a:r>
          </a:p>
          <a:p>
            <a:pPr lvl="1"/>
            <a:r>
              <a:rPr lang="en-GB" smtClean="0"/>
              <a:t>Comparison?</a:t>
            </a:r>
          </a:p>
          <a:p>
            <a:r>
              <a:rPr lang="en-GB" smtClean="0"/>
              <a:t>Outcome measure?</a:t>
            </a:r>
          </a:p>
          <a:p>
            <a:pPr lvl="1"/>
            <a:r>
              <a:rPr lang="en-GB" smtClean="0"/>
              <a:t>Surrogate v true measure</a:t>
            </a:r>
          </a:p>
          <a:p>
            <a:pPr lvl="1"/>
            <a:endParaRPr lang="en-GB" smtClean="0"/>
          </a:p>
          <a:p>
            <a:pPr lvl="1"/>
            <a:r>
              <a:rPr lang="en-GB" smtClean="0"/>
              <a:t>Also consider validated methods for subjective outcome measures</a:t>
            </a: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4. Was systematic bias avoided/minimised?</a:t>
            </a:r>
            <a:endParaRPr lang="en-US" sz="3600" smtClean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Anything that erroneously influences or distorts conclusions and comparisons</a:t>
            </a: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Examples of systematic bias?</a:t>
            </a:r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00188" y="1357313"/>
            <a:ext cx="6143625" cy="5016500"/>
          </a:xfrm>
        </p:spPr>
      </p:pic>
      <p:sp>
        <p:nvSpPr>
          <p:cNvPr id="47107" name="TextBox 3"/>
          <p:cNvSpPr txBox="1">
            <a:spLocks noChangeArrowheads="1"/>
          </p:cNvSpPr>
          <p:nvPr/>
        </p:nvSpPr>
        <p:spPr bwMode="auto">
          <a:xfrm>
            <a:off x="2268538" y="1989138"/>
            <a:ext cx="542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Calibri" pitchFamily="34" charset="0"/>
              </a:rPr>
              <a:t>RCT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5. Was the assessment blind?</a:t>
            </a:r>
            <a:endParaRPr lang="en-US" smtClean="0"/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GB" sz="4400" smtClean="0"/>
              <a:t>6. Important statistical questions (i.e. are the results credible?)</a:t>
            </a:r>
          </a:p>
          <a:p>
            <a:r>
              <a:rPr lang="en-GB" smtClean="0"/>
              <a:t>Sample size</a:t>
            </a:r>
          </a:p>
          <a:p>
            <a:r>
              <a:rPr lang="en-GB" smtClean="0"/>
              <a:t>Duration of follow-up</a:t>
            </a:r>
          </a:p>
          <a:p>
            <a:r>
              <a:rPr lang="en-GB" smtClean="0"/>
              <a:t>Completeness of follow-up</a:t>
            </a:r>
          </a:p>
          <a:p>
            <a:pPr lvl="1"/>
            <a:r>
              <a:rPr lang="en-GB" smtClean="0"/>
              <a:t>Intention to treat analysis</a:t>
            </a: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Others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Impact factor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Definitions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Incidence v Prevalence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Type 1 and 2 errors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Power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Positive and negative predictive values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Confidence intervals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Risk, Odds ratio, Number needed to treat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Correlation v causation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 CONSORT (</a:t>
            </a:r>
            <a:r>
              <a:rPr lang="en-US" dirty="0" smtClean="0"/>
              <a:t>Consolidated Standards of Reporting Trials)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PRISMA for Systematic reviews and meta- analysis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Academic viva</a:t>
            </a:r>
            <a:endParaRPr lang="en-US" smtClean="0"/>
          </a:p>
        </p:txBody>
      </p:sp>
      <p:pic>
        <p:nvPicPr>
          <p:cNvPr id="16386" name="Content Placeholder 6" descr="41o7sjh2H4L._BO2,204,203,200_PIsitb-sticker-arrow-click,TopRight,35,-76_SX385_SY500_CR,0,0,385,500_SH20_OU02_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33425" y="1600200"/>
            <a:ext cx="3486150" cy="4525963"/>
          </a:xfrm>
        </p:spPr>
      </p:pic>
      <p:sp>
        <p:nvSpPr>
          <p:cNvPr id="16387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mtClean="0"/>
              <a:t>2 papers</a:t>
            </a:r>
          </a:p>
          <a:p>
            <a:r>
              <a:rPr lang="en-GB" smtClean="0"/>
              <a:t>1 hour to read both</a:t>
            </a:r>
          </a:p>
          <a:p>
            <a:r>
              <a:rPr lang="en-GB" smtClean="0"/>
              <a:t>Viva on both papers</a:t>
            </a:r>
          </a:p>
          <a:p>
            <a:r>
              <a:rPr lang="en-GB" smtClean="0"/>
              <a:t>Summary-what is the paper about</a:t>
            </a:r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Essentials</a:t>
            </a:r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Need to know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‘you may get asked’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1. Impact Factor</a:t>
            </a:r>
            <a:endParaRPr lang="en-US" smtClean="0"/>
          </a:p>
        </p:txBody>
      </p:sp>
      <p:sp>
        <p:nvSpPr>
          <p:cNvPr id="57346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Definition</a:t>
            </a:r>
            <a:endParaRPr lang="en-US" smtClean="0"/>
          </a:p>
        </p:txBody>
      </p:sp>
      <p:sp>
        <p:nvSpPr>
          <p:cNvPr id="57347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GB" sz="1600" smtClean="0">
                <a:solidFill>
                  <a:srgbClr val="FF0000"/>
                </a:solidFill>
              </a:rPr>
              <a:t>Total number of times articles were cited in preceding 2 years</a:t>
            </a:r>
            <a:endParaRPr lang="en-US" sz="160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600" smtClean="0"/>
          </a:p>
          <a:p>
            <a:pPr marL="0" indent="0">
              <a:buFont typeface="Arial" charset="0"/>
              <a:buNone/>
            </a:pPr>
            <a:endParaRPr lang="en-GB" sz="1600" smtClean="0"/>
          </a:p>
          <a:p>
            <a:pPr marL="0" indent="0">
              <a:buFont typeface="Arial" charset="0"/>
              <a:buNone/>
            </a:pPr>
            <a:endParaRPr lang="en-GB" sz="1600" smtClean="0"/>
          </a:p>
          <a:p>
            <a:pPr marL="0" indent="0">
              <a:buFont typeface="Arial" charset="0"/>
              <a:buNone/>
            </a:pPr>
            <a:endParaRPr lang="en-GB" sz="1600" smtClean="0"/>
          </a:p>
          <a:p>
            <a:pPr marL="0" indent="0"/>
            <a:r>
              <a:rPr lang="en-GB" sz="1600" smtClean="0"/>
              <a:t> Proxy for relative importance of journal in its field</a:t>
            </a:r>
            <a:endParaRPr lang="en-US" sz="1600" smtClean="0"/>
          </a:p>
        </p:txBody>
      </p:sp>
      <p:sp>
        <p:nvSpPr>
          <p:cNvPr id="57348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mtClean="0"/>
              <a:t>Influencing factors</a:t>
            </a:r>
            <a:endParaRPr lang="en-US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Including items that result in more citations: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Reviews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Publishing articles that cite papers in last 2 years (‘gaming’ the system)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Publishing a higher fraction of articles that are likely to be cited earlier in the year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Coercive citation – citing your own papers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Limiting number of citable items (not publishing case reports)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39750" y="2781300"/>
            <a:ext cx="38163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351" name="TextBox 15"/>
          <p:cNvSpPr txBox="1">
            <a:spLocks noChangeArrowheads="1"/>
          </p:cNvSpPr>
          <p:nvPr/>
        </p:nvSpPr>
        <p:spPr bwMode="auto">
          <a:xfrm>
            <a:off x="395288" y="2924175"/>
            <a:ext cx="41100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FF0000"/>
                </a:solidFill>
                <a:latin typeface="Calibri" pitchFamily="34" charset="0"/>
              </a:rPr>
              <a:t>Total number of citable articles in those 2 years</a:t>
            </a:r>
            <a:endParaRPr lang="en-US" sz="16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2. Incidence</a:t>
            </a:r>
            <a:endParaRPr lang="en-US" smtClean="0"/>
          </a:p>
        </p:txBody>
      </p:sp>
      <p:sp>
        <p:nvSpPr>
          <p:cNvPr id="59394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Rate of occurrence of new cases of a disease</a:t>
            </a:r>
          </a:p>
          <a:p>
            <a:endParaRPr lang="en-GB" smtClean="0"/>
          </a:p>
          <a:p>
            <a:pPr>
              <a:buFont typeface="Arial" charset="0"/>
              <a:buNone/>
            </a:pPr>
            <a:r>
              <a:rPr lang="en-GB" smtClean="0">
                <a:solidFill>
                  <a:srgbClr val="FF0000"/>
                </a:solidFill>
              </a:rPr>
              <a:t>	Number of new cases of disease in one year</a:t>
            </a:r>
          </a:p>
          <a:p>
            <a:pPr>
              <a:buFont typeface="Arial" charset="0"/>
              <a:buNone/>
            </a:pPr>
            <a:r>
              <a:rPr lang="en-GB" smtClean="0">
                <a:solidFill>
                  <a:srgbClr val="FF0000"/>
                </a:solidFill>
              </a:rPr>
              <a:t>	Size of population</a:t>
            </a:r>
          </a:p>
          <a:p>
            <a:pPr>
              <a:buFont typeface="Arial" charset="0"/>
              <a:buNone/>
            </a:pPr>
            <a:endParaRPr lang="en-GB" smtClean="0">
              <a:solidFill>
                <a:srgbClr val="FF0000"/>
              </a:solidFill>
            </a:endParaRPr>
          </a:p>
          <a:p>
            <a:r>
              <a:rPr lang="en-GB" sz="2800" smtClean="0">
                <a:solidFill>
                  <a:srgbClr val="000000"/>
                </a:solidFill>
              </a:rPr>
              <a:t>Expressed as % or number of cases per 100 000</a:t>
            </a:r>
            <a:endParaRPr lang="en-US" sz="2800" smtClean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55650" y="3357563"/>
            <a:ext cx="73453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3. Prevalence</a:t>
            </a:r>
            <a:endParaRPr lang="en-US" smtClean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Proportion of people that suffer from the disease at one point in time</a:t>
            </a:r>
          </a:p>
          <a:p>
            <a:endParaRPr lang="en-GB" smtClean="0"/>
          </a:p>
          <a:p>
            <a:pPr>
              <a:buFont typeface="Arial" charset="0"/>
              <a:buNone/>
            </a:pPr>
            <a:r>
              <a:rPr lang="en-GB" smtClean="0">
                <a:solidFill>
                  <a:srgbClr val="FF0000"/>
                </a:solidFill>
              </a:rPr>
              <a:t>	</a:t>
            </a:r>
            <a:r>
              <a:rPr lang="en-GB" sz="2800" smtClean="0">
                <a:solidFill>
                  <a:srgbClr val="FF0000"/>
                </a:solidFill>
              </a:rPr>
              <a:t>Number of individuals with disease in one year</a:t>
            </a:r>
            <a:endParaRPr lang="en-GB" smtClean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r>
              <a:rPr lang="en-GB" smtClean="0">
                <a:solidFill>
                  <a:srgbClr val="FF0000"/>
                </a:solidFill>
              </a:rPr>
              <a:t>	</a:t>
            </a:r>
            <a:r>
              <a:rPr lang="en-GB" sz="2800" smtClean="0">
                <a:solidFill>
                  <a:srgbClr val="FF0000"/>
                </a:solidFill>
              </a:rPr>
              <a:t>Number of individuals examined</a:t>
            </a:r>
            <a:endParaRPr lang="en-GB" smtClean="0">
              <a:solidFill>
                <a:srgbClr val="FF0000"/>
              </a:solidFill>
            </a:endParaRPr>
          </a:p>
          <a:p>
            <a:endParaRPr lang="en-GB" smtClean="0"/>
          </a:p>
          <a:p>
            <a:r>
              <a:rPr lang="en-GB" sz="2800" smtClean="0"/>
              <a:t>Expressed as % or number of cases per 100 000</a:t>
            </a:r>
            <a:endParaRPr lang="en-US" sz="280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00113" y="3789363"/>
            <a:ext cx="691197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Essential statistics</a:t>
            </a:r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Errors</a:t>
            </a:r>
            <a:endParaRPr lang="en-US" smtClean="0"/>
          </a:p>
        </p:txBody>
      </p:sp>
      <p:sp>
        <p:nvSpPr>
          <p:cNvPr id="65538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Type I – </a:t>
            </a:r>
            <a:r>
              <a:rPr lang="el-GR" smtClean="0"/>
              <a:t>α</a:t>
            </a:r>
            <a:r>
              <a:rPr lang="en-GB" smtClean="0"/>
              <a:t> </a:t>
            </a:r>
            <a:endParaRPr lang="en-US" smtClean="0"/>
          </a:p>
        </p:txBody>
      </p:sp>
      <p:sp>
        <p:nvSpPr>
          <p:cNvPr id="65539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mtClean="0"/>
              <a:t>Failure to accept null hypothesis </a:t>
            </a:r>
          </a:p>
          <a:p>
            <a:r>
              <a:rPr lang="en-GB" smtClean="0"/>
              <a:t>FALSE POSITIVE</a:t>
            </a:r>
            <a:endParaRPr lang="en-US" smtClean="0"/>
          </a:p>
        </p:txBody>
      </p:sp>
      <p:sp>
        <p:nvSpPr>
          <p:cNvPr id="65540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mtClean="0"/>
              <a:t>Type II – </a:t>
            </a:r>
            <a:r>
              <a:rPr lang="el-GR" smtClean="0"/>
              <a:t>β</a:t>
            </a:r>
            <a:r>
              <a:rPr lang="en-GB" smtClean="0"/>
              <a:t> </a:t>
            </a:r>
            <a:endParaRPr lang="en-US" smtClean="0"/>
          </a:p>
        </p:txBody>
      </p:sp>
      <p:sp>
        <p:nvSpPr>
          <p:cNvPr id="65541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smtClean="0"/>
              <a:t>Failure to reject null hypothesis</a:t>
            </a:r>
          </a:p>
          <a:p>
            <a:r>
              <a:rPr lang="en-GB" smtClean="0"/>
              <a:t>FALSE NEGATIVE</a:t>
            </a: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What is the paper about</a:t>
            </a:r>
            <a:endParaRPr lang="en-US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THREE Questions to ask yourself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1. Why was the study done?</a:t>
            </a:r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Clinical question?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Why was study done</a:t>
            </a:r>
          </a:p>
          <a:p>
            <a:pPr lvl="1"/>
            <a:r>
              <a:rPr lang="en-GB" smtClean="0"/>
              <a:t>What clinical question(s) being addressed by paper</a:t>
            </a:r>
          </a:p>
          <a:p>
            <a:pPr lvl="1"/>
            <a:r>
              <a:rPr lang="en-GB" smtClean="0"/>
              <a:t>What is the hypothesis – addressed in methods section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2. What type of study was done?</a:t>
            </a:r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study</a:t>
            </a:r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Primary – reports research first hand</a:t>
            </a:r>
          </a:p>
          <a:p>
            <a:pPr lvl="1"/>
            <a:r>
              <a:rPr lang="en-GB" smtClean="0"/>
              <a:t>Experimental: animal</a:t>
            </a:r>
          </a:p>
          <a:p>
            <a:pPr lvl="1"/>
            <a:r>
              <a:rPr lang="en-GB" smtClean="0"/>
              <a:t>Clinical trial: intervention (e.g. drug)</a:t>
            </a:r>
          </a:p>
          <a:p>
            <a:pPr lvl="1"/>
            <a:r>
              <a:rPr lang="en-GB" smtClean="0"/>
              <a:t>Surveys</a:t>
            </a:r>
          </a:p>
          <a:p>
            <a:r>
              <a:rPr lang="en-GB" smtClean="0"/>
              <a:t>Secondary – summarizes and concludes from published primary studies</a:t>
            </a: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Design</a:t>
            </a:r>
            <a:br>
              <a:rPr lang="en-GB" dirty="0" smtClean="0"/>
            </a:br>
            <a:r>
              <a:rPr lang="en-GB" dirty="0" smtClean="0"/>
              <a:t>Primary studies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Parallel</a:t>
                      </a:r>
                      <a:r>
                        <a:rPr lang="en-GB" baseline="0" dirty="0" smtClean="0"/>
                        <a:t> group comparison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Different</a:t>
                      </a:r>
                      <a:r>
                        <a:rPr lang="en-GB" baseline="0" dirty="0" smtClean="0"/>
                        <a:t> treatments. Results groups compared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Paired</a:t>
                      </a:r>
                      <a:r>
                        <a:rPr lang="en-GB" baseline="0" dirty="0" smtClean="0"/>
                        <a:t> comparison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Different treatments.</a:t>
                      </a:r>
                      <a:r>
                        <a:rPr lang="en-GB" baseline="0" dirty="0" smtClean="0"/>
                        <a:t> Subjects matched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Within subject comparison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Each subject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Before</a:t>
                      </a:r>
                      <a:r>
                        <a:rPr lang="en-GB" baseline="0" dirty="0" smtClean="0"/>
                        <a:t> and after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Single</a:t>
                      </a:r>
                      <a:r>
                        <a:rPr lang="en-GB" baseline="0" dirty="0" smtClean="0"/>
                        <a:t> blind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Subject blinded</a:t>
                      </a:r>
                      <a:r>
                        <a:rPr lang="en-GB" baseline="0" dirty="0" smtClean="0"/>
                        <a:t> to treatment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Double blind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Subject</a:t>
                      </a:r>
                      <a:r>
                        <a:rPr lang="en-GB" baseline="0" dirty="0" smtClean="0"/>
                        <a:t> and investigators blinded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Crossover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Control and intervention with washout</a:t>
                      </a:r>
                      <a:r>
                        <a:rPr lang="en-GB" baseline="0" dirty="0" smtClean="0"/>
                        <a:t> period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Placebo controlled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Control</a:t>
                      </a:r>
                      <a:r>
                        <a:rPr lang="en-GB" baseline="0" dirty="0" smtClean="0"/>
                        <a:t>s get placebo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Factorial</a:t>
                      </a:r>
                      <a:r>
                        <a:rPr lang="en-GB" baseline="0" dirty="0" smtClean="0"/>
                        <a:t> 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Effects</a:t>
                      </a:r>
                      <a:r>
                        <a:rPr lang="en-GB" baseline="0" dirty="0" smtClean="0"/>
                        <a:t>  of &gt;1 independent variable both separately and combined on a given outcome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Design</a:t>
            </a:r>
            <a:br>
              <a:rPr lang="en-GB" dirty="0" smtClean="0"/>
            </a:br>
            <a:r>
              <a:rPr lang="en-GB" dirty="0" smtClean="0"/>
              <a:t>Secondary studies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Systematic</a:t>
                      </a:r>
                      <a:r>
                        <a:rPr lang="en-GB" baseline="0" dirty="0" smtClean="0"/>
                        <a:t>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Meta-analysis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Guidelines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Management recommendations</a:t>
                      </a:r>
                      <a:r>
                        <a:rPr lang="en-GB" baseline="0" dirty="0" smtClean="0"/>
                        <a:t> from primary studies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Decision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Probability</a:t>
                      </a:r>
                      <a:r>
                        <a:rPr lang="en-GB" baseline="0" dirty="0" smtClean="0"/>
                        <a:t> trees in making choices about clinical management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Economic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About resources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335&quot;&gt;&lt;/object&gt;&lt;object type=&quot;2&quot; unique_id=&quot;10336&quot;&gt;&lt;object type=&quot;3&quot; unique_id=&quot;10337&quot;&gt;&lt;property id=&quot;20148&quot; value=&quot;5&quot;/&gt;&lt;property id=&quot;20300&quot; value=&quot;Slide 1 - &amp;quot;How to read a paper&amp;quot;&quot;/&gt;&lt;property id=&quot;20307&quot; value=&quot;256&quot;/&gt;&lt;/object&gt;&lt;object type=&quot;3&quot; unique_id=&quot;10338&quot;&gt;&lt;property id=&quot;20148&quot; value=&quot;5&quot;/&gt;&lt;property id=&quot;20300&quot; value=&quot;Slide 3 - &amp;quot;What is the paper about&amp;quot;&quot;/&gt;&lt;property id=&quot;20307&quot; value=&quot;257&quot;/&gt;&lt;/object&gt;&lt;object type=&quot;3&quot; unique_id=&quot;10339&quot;&gt;&lt;property id=&quot;20148&quot; value=&quot;5&quot;/&gt;&lt;property id=&quot;20300&quot; value=&quot;Slide 5&quot;/&gt;&lt;property id=&quot;20307&quot; value=&quot;258&quot;/&gt;&lt;/object&gt;&lt;object type=&quot;3&quot; unique_id=&quot;10340&quot;&gt;&lt;property id=&quot;20148&quot; value=&quot;5&quot;/&gt;&lt;property id=&quot;20300&quot; value=&quot;Slide 7 - &amp;quot;Type of study&amp;quot;&quot;/&gt;&lt;property id=&quot;20307&quot; value=&quot;259&quot;/&gt;&lt;/object&gt;&lt;object type=&quot;3&quot; unique_id=&quot;10383&quot;&gt;&lt;property id=&quot;20148&quot; value=&quot;5&quot;/&gt;&lt;property id=&quot;20300&quot; value=&quot;Slide 8 - &amp;quot;Design&amp;#x0D;&amp;#x0A;Primary studies&amp;quot;&quot;/&gt;&lt;property id=&quot;20307&quot; value=&quot;260&quot;/&gt;&lt;/object&gt;&lt;object type=&quot;3&quot; unique_id=&quot;10419&quot;&gt;&lt;property id=&quot;20148&quot; value=&quot;5&quot;/&gt;&lt;property id=&quot;20300&quot; value=&quot;Slide 9 - &amp;quot;Design&amp;#x0D;&amp;#x0A;Secondary studies&amp;quot;&quot;/&gt;&lt;property id=&quot;20307&quot; value=&quot;261&quot;/&gt;&lt;/object&gt;&lt;object type=&quot;3&quot; unique_id=&quot;10452&quot;&gt;&lt;property id=&quot;20148&quot; value=&quot;5&quot;/&gt;&lt;property id=&quot;20300&quot; value=&quot;Slide 4 - &amp;quot;1. Why was the study done?&amp;quot;&quot;/&gt;&lt;property id=&quot;20307&quot; value=&quot;262&quot;/&gt;&lt;/object&gt;&lt;object type=&quot;3&quot; unique_id=&quot;10453&quot;&gt;&lt;property id=&quot;20148&quot; value=&quot;5&quot;/&gt;&lt;property id=&quot;20300&quot; value=&quot;Slide 6 - &amp;quot;2. What type of study was done?&amp;quot;&quot;/&gt;&lt;property id=&quot;20307&quot; value=&quot;263&quot;/&gt;&lt;/object&gt;&lt;object type=&quot;3&quot; unique_id=&quot;10494&quot;&gt;&lt;property id=&quot;20148&quot; value=&quot;5&quot;/&gt;&lt;property id=&quot;20300&quot; value=&quot;Slide 10 - &amp;quot;3. Was the design appropriate to the research?&amp;quot;&quot;/&gt;&lt;property id=&quot;20307&quot; value=&quot;264&quot;/&gt;&lt;/object&gt;&lt;object type=&quot;3&quot; unique_id=&quot;10495&quot;&gt;&lt;property id=&quot;20148&quot; value=&quot;5&quot;/&gt;&lt;property id=&quot;20300&quot; value=&quot;Slide 11&quot;/&gt;&lt;property id=&quot;20307&quot; value=&quot;265&quot;/&gt;&lt;/object&gt;&lt;object type=&quot;3&quot; unique_id=&quot;10544&quot;&gt;&lt;property id=&quot;20148&quot; value=&quot;5&quot;/&gt;&lt;property id=&quot;20300&quot; value=&quot;Slide 12 - &amp;quot;Methodology&amp;quot;&quot;/&gt;&lt;property id=&quot;20307&quot; value=&quot;266&quot;/&gt;&lt;/object&gt;&lt;object type=&quot;3&quot; unique_id=&quot;10545&quot;&gt;&lt;property id=&quot;20148&quot; value=&quot;5&quot;/&gt;&lt;property id=&quot;20300&quot; value=&quot;Slide 13 - &amp;quot;1. Was the study original?&amp;quot;&quot;/&gt;&lt;property id=&quot;20307&quot; value=&quot;267&quot;/&gt;&lt;/object&gt;&lt;object type=&quot;3&quot; unique_id=&quot;10588&quot;&gt;&lt;property id=&quot;20148&quot; value=&quot;5&quot;/&gt;&lt;property id=&quot;20300&quot; value=&quot;Slide 14 - &amp;quot;2. Whom is the study about?&amp;quot;&quot;/&gt;&lt;property id=&quot;20307&quot; value=&quot;268&quot;/&gt;&lt;/object&gt;&lt;object type=&quot;3&quot; unique_id=&quot;10634&quot;&gt;&lt;property id=&quot;20148&quot; value=&quot;5&quot;/&gt;&lt;property id=&quot;20300&quot; value=&quot;Slide 15 - &amp;quot;3. Was the design of the study sensible?&amp;quot;&quot;/&gt;&lt;property id=&quot;20307&quot; value=&quot;269&quot;/&gt;&lt;/object&gt;&lt;object type=&quot;3&quot; unique_id=&quot;10715&quot;&gt;&lt;property id=&quot;20148&quot; value=&quot;5&quot;/&gt;&lt;property id=&quot;20300&quot; value=&quot;Slide 16 - &amp;quot;4. Was systematic bias avoided/minimised?&amp;quot;&quot;/&gt;&lt;property id=&quot;20307&quot; value=&quot;270&quot;/&gt;&lt;/object&gt;&lt;object type=&quot;3&quot; unique_id=&quot;10716&quot;&gt;&lt;property id=&quot;20148&quot; value=&quot;5&quot;/&gt;&lt;property id=&quot;20300&quot; value=&quot;Slide 17 - &amp;quot;Examples of systematic bias?&amp;quot;&quot;/&gt;&lt;property id=&quot;20307&quot; value=&quot;271&quot;/&gt;&lt;/object&gt;&lt;object type=&quot;3&quot; unique_id=&quot;10717&quot;&gt;&lt;property id=&quot;20148&quot; value=&quot;5&quot;/&gt;&lt;property id=&quot;20300&quot; value=&quot;Slide 18 - &amp;quot;5. Was the assessment blind?&amp;quot;&quot;/&gt;&lt;property id=&quot;20307&quot; value=&quot;272&quot;/&gt;&lt;/object&gt;&lt;object type=&quot;3&quot; unique_id=&quot;10775&quot;&gt;&lt;property id=&quot;20148&quot; value=&quot;5&quot;/&gt;&lt;property id=&quot;20300&quot; value=&quot;Slide 19 - &amp;quot;Others&amp;quot;&quot;/&gt;&lt;property id=&quot;20307&quot; value=&quot;273&quot;/&gt;&lt;/object&gt;&lt;object type=&quot;3&quot; unique_id=&quot;10796&quot;&gt;&lt;property id=&quot;20148&quot; value=&quot;5&quot;/&gt;&lt;property id=&quot;20300&quot; value=&quot;Slide 2 - &amp;quot;Academic viva&amp;quot;&quot;/&gt;&lt;property id=&quot;20307&quot; value=&quot;274&quot;/&gt;&lt;/object&gt;&lt;object type=&quot;3&quot; unique_id=&quot;11322&quot;&gt;&lt;property id=&quot;20148&quot; value=&quot;5&quot;/&gt;&lt;property id=&quot;20300&quot; value=&quot;Slide 20&quot;/&gt;&lt;property id=&quot;20307&quot; value=&quot;276&quot;/&gt;&lt;/object&gt;&lt;object type=&quot;3&quot; unique_id=&quot;11324&quot;&gt;&lt;property id=&quot;20148&quot; value=&quot;5&quot;/&gt;&lt;property id=&quot;20300&quot; value=&quot;Slide 21 - &amp;quot;Essentials&amp;quot;&quot;/&gt;&lt;property id=&quot;20307&quot; value=&quot;278&quot;/&gt;&lt;/object&gt;&lt;object type=&quot;3&quot; unique_id=&quot;11325&quot;&gt;&lt;property id=&quot;20148&quot; value=&quot;5&quot;/&gt;&lt;property id=&quot;20300&quot; value=&quot;Slide 22 - &amp;quot;1. Impact Factor&amp;quot;&quot;/&gt;&lt;property id=&quot;20307&quot; value=&quot;279&quot;/&gt;&lt;/object&gt;&lt;object type=&quot;3&quot; unique_id=&quot;11326&quot;&gt;&lt;property id=&quot;20148&quot; value=&quot;5&quot;/&gt;&lt;property id=&quot;20300&quot; value=&quot;Slide 23 - &amp;quot;2. Incidence&amp;quot;&quot;/&gt;&lt;property id=&quot;20307&quot; value=&quot;280&quot;/&gt;&lt;/object&gt;&lt;object type=&quot;3&quot; unique_id=&quot;11327&quot;&gt;&lt;property id=&quot;20148&quot; value=&quot;5&quot;/&gt;&lt;property id=&quot;20300&quot; value=&quot;Slide 24 - &amp;quot;3. Prevalence&amp;quot;&quot;/&gt;&lt;property id=&quot;20307&quot; value=&quot;281&quot;/&gt;&lt;/object&gt;&lt;object type=&quot;3&quot; unique_id=&quot;11328&quot;&gt;&lt;property id=&quot;20148&quot; value=&quot;5&quot;/&gt;&lt;property id=&quot;20300&quot; value=&quot;Slide 25 - &amp;quot;Essential statistics&amp;quot;&quot;/&gt;&lt;property id=&quot;20307&quot; value=&quot;282&quot;/&gt;&lt;/object&gt;&lt;object type=&quot;3&quot; unique_id=&quot;11329&quot;&gt;&lt;property id=&quot;20148&quot; value=&quot;5&quot;/&gt;&lt;property id=&quot;20300&quot; value=&quot;Slide 26 - &amp;quot;Errors&amp;quot;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618</Words>
  <Application>Microsoft Office PowerPoint</Application>
  <PresentationFormat>On-screen Show (4:3)</PresentationFormat>
  <Paragraphs>172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How to read a paper</vt:lpstr>
      <vt:lpstr>Academic viva</vt:lpstr>
      <vt:lpstr>What is the paper about</vt:lpstr>
      <vt:lpstr>1. Why was the study done?</vt:lpstr>
      <vt:lpstr>PowerPoint Presentation</vt:lpstr>
      <vt:lpstr>2. What type of study was done?</vt:lpstr>
      <vt:lpstr>Type of study</vt:lpstr>
      <vt:lpstr>Design Primary studies</vt:lpstr>
      <vt:lpstr>Design Secondary studies</vt:lpstr>
      <vt:lpstr>3. Was the design appropriate to the research?</vt:lpstr>
      <vt:lpstr>PowerPoint Presentation</vt:lpstr>
      <vt:lpstr>Methodology</vt:lpstr>
      <vt:lpstr>1. Was the study original?</vt:lpstr>
      <vt:lpstr>2. Whom is the study about?</vt:lpstr>
      <vt:lpstr>3. Was the design of the study sensible?</vt:lpstr>
      <vt:lpstr>4. Was systematic bias avoided/minimised?</vt:lpstr>
      <vt:lpstr>Examples of systematic bias?</vt:lpstr>
      <vt:lpstr>5. Was the assessment blind?</vt:lpstr>
      <vt:lpstr>Others</vt:lpstr>
      <vt:lpstr>PowerPoint Presentation</vt:lpstr>
      <vt:lpstr>Essentials</vt:lpstr>
      <vt:lpstr>1. Impact Factor</vt:lpstr>
      <vt:lpstr>2. Incidence</vt:lpstr>
      <vt:lpstr>3. Prevalence</vt:lpstr>
      <vt:lpstr>Essential statistics</vt:lpstr>
      <vt:lpstr>Errors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read a paper</dc:title>
  <dc:creator>Deepak Singh-Ranger</dc:creator>
  <cp:lastModifiedBy>Ceris Harrison</cp:lastModifiedBy>
  <cp:revision>23</cp:revision>
  <dcterms:created xsi:type="dcterms:W3CDTF">2013-07-18T20:06:31Z</dcterms:created>
  <dcterms:modified xsi:type="dcterms:W3CDTF">2017-04-20T15:25:49Z</dcterms:modified>
</cp:coreProperties>
</file>