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3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01F9CA3-105E-4857-9057-6DB6197DA786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jcie.org.uk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frcs.com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FRCS Exam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Ms</a:t>
            </a:r>
            <a:r>
              <a:rPr lang="en-US" dirty="0" smtClean="0"/>
              <a:t> Rebecca Lewis, Surgical registrar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0992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303867"/>
            <a:ext cx="8042276" cy="4343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Preparation for section 2 involves practicing with other candidates to become more fluent</a:t>
            </a:r>
          </a:p>
          <a:p>
            <a:r>
              <a:rPr lang="en-US" dirty="0" smtClean="0"/>
              <a:t>Syllabus is the same as for section 1</a:t>
            </a:r>
          </a:p>
          <a:p>
            <a:r>
              <a:rPr lang="en-US" dirty="0" smtClean="0"/>
              <a:t>There are 2 main courses that are aimed at section 2 revision </a:t>
            </a:r>
            <a:r>
              <a:rPr lang="mr-IN" dirty="0" smtClean="0"/>
              <a:t>–</a:t>
            </a:r>
            <a:r>
              <a:rPr lang="en-US" dirty="0" smtClean="0"/>
              <a:t> the </a:t>
            </a:r>
            <a:r>
              <a:rPr lang="en-US" dirty="0" err="1" smtClean="0"/>
              <a:t>Whipps</a:t>
            </a:r>
            <a:r>
              <a:rPr lang="en-US" dirty="0" smtClean="0"/>
              <a:t> Cross course and the Alpine course</a:t>
            </a:r>
          </a:p>
          <a:p>
            <a:r>
              <a:rPr lang="en-US" dirty="0" smtClean="0"/>
              <a:t>Make sure you know the important trials in breast surgery, ABS guidelines, NICE guidelines, recent developments</a:t>
            </a:r>
          </a:p>
          <a:p>
            <a:r>
              <a:rPr lang="en-US" dirty="0" smtClean="0"/>
              <a:t>Much more relevant and easier to pass than part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52329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5400" dirty="0" smtClean="0"/>
          </a:p>
          <a:p>
            <a:pPr marL="0" indent="0" algn="ctr">
              <a:buNone/>
            </a:pPr>
            <a:r>
              <a:rPr lang="en-US" sz="5400" dirty="0" smtClean="0"/>
              <a:t>GOOD LUCK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574075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APPLICATION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Apply online at </a:t>
            </a:r>
            <a:r>
              <a:rPr lang="en-US" dirty="0" smtClean="0">
                <a:hlinkClick r:id="rId2"/>
              </a:rPr>
              <a:t>www.jcie.org.uk</a:t>
            </a:r>
            <a:endParaRPr lang="en-US" dirty="0" smtClean="0"/>
          </a:p>
          <a:p>
            <a:r>
              <a:rPr lang="en-US" dirty="0" smtClean="0"/>
              <a:t>Apply and start revision at least six months before your expected sitting</a:t>
            </a:r>
          </a:p>
          <a:p>
            <a:r>
              <a:rPr lang="en-US" dirty="0" smtClean="0"/>
              <a:t>You need to submit</a:t>
            </a:r>
          </a:p>
          <a:p>
            <a:pPr lvl="1"/>
            <a:r>
              <a:rPr lang="en-US" dirty="0" smtClean="0"/>
              <a:t>3 references </a:t>
            </a:r>
            <a:r>
              <a:rPr lang="mr-IN" dirty="0" smtClean="0"/>
              <a:t>–</a:t>
            </a:r>
            <a:r>
              <a:rPr lang="en-US" dirty="0" smtClean="0"/>
              <a:t> one must be your TPD</a:t>
            </a:r>
          </a:p>
          <a:p>
            <a:pPr lvl="1"/>
            <a:r>
              <a:rPr lang="en-US" dirty="0" smtClean="0"/>
              <a:t>CV</a:t>
            </a:r>
          </a:p>
          <a:p>
            <a:pPr lvl="1"/>
            <a:r>
              <a:rPr lang="en-US" dirty="0" smtClean="0"/>
              <a:t>Logbook summary</a:t>
            </a:r>
            <a:endParaRPr lang="en-US" dirty="0"/>
          </a:p>
          <a:p>
            <a:pPr marL="34925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79726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938867"/>
            <a:ext cx="8042276" cy="4343400"/>
          </a:xfrm>
        </p:spPr>
        <p:txBody>
          <a:bodyPr/>
          <a:lstStyle/>
          <a:p>
            <a:r>
              <a:rPr lang="en-US" dirty="0" smtClean="0"/>
              <a:t>The initial cost is £1849 which must be paid upfront</a:t>
            </a:r>
          </a:p>
          <a:p>
            <a:r>
              <a:rPr lang="en-US" dirty="0" smtClean="0"/>
              <a:t>This is £536 for part 1 and £1313 for part 2</a:t>
            </a:r>
          </a:p>
          <a:p>
            <a:r>
              <a:rPr lang="en-US" dirty="0" smtClean="0"/>
              <a:t>The cost of any retakes will be added on </a:t>
            </a:r>
          </a:p>
          <a:p>
            <a:r>
              <a:rPr lang="en-US" dirty="0" smtClean="0"/>
              <a:t>Both exams are 3 times a year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43158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two papers in this exam</a:t>
            </a:r>
          </a:p>
          <a:p>
            <a:r>
              <a:rPr lang="en-US" dirty="0" smtClean="0"/>
              <a:t>The morning </a:t>
            </a:r>
            <a:r>
              <a:rPr lang="mr-IN" dirty="0" smtClean="0"/>
              <a:t>–</a:t>
            </a:r>
            <a:r>
              <a:rPr lang="en-US" dirty="0" smtClean="0"/>
              <a:t> 2 hours SBAs</a:t>
            </a:r>
          </a:p>
          <a:p>
            <a:r>
              <a:rPr lang="en-US" dirty="0" smtClean="0"/>
              <a:t>The afternoon </a:t>
            </a:r>
            <a:r>
              <a:rPr lang="mr-IN" dirty="0" smtClean="0"/>
              <a:t>–</a:t>
            </a:r>
            <a:r>
              <a:rPr lang="en-US" dirty="0" smtClean="0"/>
              <a:t> 2.5 hours EMQs</a:t>
            </a:r>
          </a:p>
          <a:p>
            <a:r>
              <a:rPr lang="en-US" dirty="0" smtClean="0"/>
              <a:t>You may only take this exam a maximum of four times regardless of extenuating circumstances</a:t>
            </a:r>
          </a:p>
          <a:p>
            <a:r>
              <a:rPr lang="en-US" dirty="0" smtClean="0"/>
              <a:t>It is taken on a computer in the test centre of your choice throughout the UK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07393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revise for section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There is no clear advice available regarding revision</a:t>
            </a:r>
          </a:p>
          <a:p>
            <a:r>
              <a:rPr lang="en-US" dirty="0" smtClean="0"/>
              <a:t>You are expected to know the entire curriculum (on ISCP) in detail and much of the exam is not relevant to surgical practice</a:t>
            </a:r>
          </a:p>
          <a:p>
            <a:r>
              <a:rPr lang="en-US" dirty="0" smtClean="0"/>
              <a:t>Revise for at least 6 months</a:t>
            </a:r>
          </a:p>
          <a:p>
            <a:r>
              <a:rPr lang="en-US" dirty="0" smtClean="0"/>
              <a:t>The best starting point is the two online databases (over 2000 questions)</a:t>
            </a:r>
          </a:p>
          <a:p>
            <a:pPr lvl="1"/>
            <a:r>
              <a:rPr lang="en-US" dirty="0" err="1" smtClean="0"/>
              <a:t>www.onexamination.com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>
                <a:hlinkClick r:id="rId2"/>
              </a:rPr>
              <a:t>www.efrcs.com</a:t>
            </a:r>
            <a:endParaRPr lang="en-US" dirty="0" smtClean="0"/>
          </a:p>
          <a:p>
            <a:pPr marL="34925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12237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697090"/>
            <a:ext cx="8042276" cy="5582354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There are also several books available which are helpful </a:t>
            </a:r>
            <a:r>
              <a:rPr lang="mr-IN" dirty="0" smtClean="0"/>
              <a:t>–</a:t>
            </a:r>
            <a:r>
              <a:rPr lang="en-US" dirty="0" smtClean="0"/>
              <a:t> look on Amazon</a:t>
            </a:r>
          </a:p>
          <a:p>
            <a:r>
              <a:rPr lang="en-US" dirty="0" smtClean="0"/>
              <a:t>Some people go through the entire Companion Series </a:t>
            </a:r>
            <a:r>
              <a:rPr lang="mr-IN" dirty="0" smtClean="0"/>
              <a:t>–</a:t>
            </a:r>
            <a:r>
              <a:rPr lang="en-US" dirty="0" smtClean="0"/>
              <a:t> this is not necessary but helpful if you can remember a lot of information</a:t>
            </a:r>
          </a:p>
          <a:p>
            <a:r>
              <a:rPr lang="en-US" dirty="0" smtClean="0"/>
              <a:t>Also consider books that are aimed at US doctors taking the USMLEs </a:t>
            </a:r>
            <a:r>
              <a:rPr lang="mr-IN" dirty="0" smtClean="0"/>
              <a:t>–</a:t>
            </a:r>
            <a:r>
              <a:rPr lang="en-US" dirty="0" smtClean="0"/>
              <a:t> they have a lot of the basic sciences and critical care that comes up in the exam</a:t>
            </a:r>
          </a:p>
          <a:p>
            <a:r>
              <a:rPr lang="en-US" dirty="0" smtClean="0"/>
              <a:t>Recently there has been a trend towards more general and emergency surgery questions</a:t>
            </a:r>
          </a:p>
          <a:p>
            <a:r>
              <a:rPr lang="en-US" dirty="0" smtClean="0"/>
              <a:t>Statistics and clinical governance also feature heavily</a:t>
            </a:r>
          </a:p>
          <a:p>
            <a:r>
              <a:rPr lang="en-US" dirty="0" smtClean="0"/>
              <a:t>Make sure you know the up to date NICE guidelines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21266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REMEMBER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Four times seems like a lot of tries to pass, however most people don</a:t>
            </a:r>
            <a:r>
              <a:rPr lang="mr-IN" dirty="0" smtClean="0"/>
              <a:t>’</a:t>
            </a:r>
            <a:r>
              <a:rPr lang="en-US" dirty="0" smtClean="0"/>
              <a:t>t pass the first time and you use up your chances quickly</a:t>
            </a:r>
          </a:p>
          <a:p>
            <a:r>
              <a:rPr lang="en-US" dirty="0" smtClean="0"/>
              <a:t>A large amount of marks for any paper can be on specific topics that are unexpected, therefore passing is strongly dependent on luck</a:t>
            </a:r>
          </a:p>
          <a:p>
            <a:r>
              <a:rPr lang="en-US" dirty="0" smtClean="0"/>
              <a:t>Do not attempt to sit the exam if you are not ready </a:t>
            </a:r>
            <a:r>
              <a:rPr lang="mr-IN" dirty="0" smtClean="0"/>
              <a:t>–</a:t>
            </a:r>
            <a:r>
              <a:rPr lang="en-US" dirty="0" smtClean="0"/>
              <a:t> you will be wasting a sitting</a:t>
            </a:r>
          </a:p>
          <a:p>
            <a:r>
              <a:rPr lang="en-US" dirty="0" smtClean="0"/>
              <a:t>If you fail twice, consider there may be other reasons you are failing</a:t>
            </a:r>
          </a:p>
          <a:p>
            <a:r>
              <a:rPr lang="en-US" dirty="0" smtClean="0"/>
              <a:t>Try and revise with other candidates as well to make sure you are studying along the right lines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5689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741312"/>
            <a:ext cx="8042276" cy="2943577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sz="6700" dirty="0" smtClean="0"/>
              <a:t>Made up of </a:t>
            </a:r>
            <a:r>
              <a:rPr lang="en-US" sz="6700" dirty="0" err="1" smtClean="0"/>
              <a:t>clinicals</a:t>
            </a:r>
            <a:r>
              <a:rPr lang="en-US" sz="6700" dirty="0" smtClean="0"/>
              <a:t> and </a:t>
            </a:r>
            <a:r>
              <a:rPr lang="en-US" sz="6700" dirty="0" err="1" smtClean="0"/>
              <a:t>vivas</a:t>
            </a:r>
            <a:r>
              <a:rPr lang="en-US" sz="6700" dirty="0" smtClean="0"/>
              <a:t> </a:t>
            </a:r>
            <a:r>
              <a:rPr lang="mr-IN" sz="6700" dirty="0" smtClean="0"/>
              <a:t>–</a:t>
            </a:r>
            <a:r>
              <a:rPr lang="en-US" sz="6700" dirty="0" smtClean="0"/>
              <a:t> again only 4 sittings are allowed</a:t>
            </a:r>
            <a:endParaRPr lang="en-US" sz="6700" dirty="0"/>
          </a:p>
          <a:p>
            <a:r>
              <a:rPr lang="en-US" sz="6700" dirty="0" smtClean="0"/>
              <a:t>Takes </a:t>
            </a:r>
            <a:r>
              <a:rPr lang="en-US" sz="6700" dirty="0"/>
              <a:t>1.5 days either: </a:t>
            </a:r>
          </a:p>
          <a:p>
            <a:r>
              <a:rPr lang="en-US" sz="6700" dirty="0" smtClean="0"/>
              <a:t>One day of </a:t>
            </a:r>
            <a:r>
              <a:rPr lang="en-US" sz="6700" dirty="0" err="1" smtClean="0"/>
              <a:t>vivas</a:t>
            </a:r>
            <a:r>
              <a:rPr lang="en-US" sz="6700" dirty="0" smtClean="0"/>
              <a:t> and half a day of </a:t>
            </a:r>
            <a:r>
              <a:rPr lang="en-US" sz="6700" dirty="0" err="1" smtClean="0"/>
              <a:t>clinicals</a:t>
            </a:r>
            <a:endParaRPr lang="en-US" sz="6700" dirty="0"/>
          </a:p>
          <a:p>
            <a:endParaRPr lang="en-US" sz="12800" dirty="0"/>
          </a:p>
          <a:p>
            <a:endParaRPr lang="en-US" sz="12800" dirty="0"/>
          </a:p>
        </p:txBody>
      </p:sp>
    </p:spTree>
    <p:extLst>
      <p:ext uri="{BB962C8B-B14F-4D97-AF65-F5344CB8AC3E}">
        <p14:creationId xmlns:p14="http://schemas.microsoft.com/office/powerpoint/2010/main" val="41029697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•VIVAS </a:t>
            </a:r>
          </a:p>
          <a:p>
            <a:r>
              <a:rPr lang="en-US" dirty="0"/>
              <a:t>–Academic (20 </a:t>
            </a:r>
            <a:r>
              <a:rPr lang="en-US" dirty="0" err="1"/>
              <a:t>mins</a:t>
            </a:r>
            <a:r>
              <a:rPr lang="en-US" dirty="0"/>
              <a:t> plus 1hr prep time) </a:t>
            </a:r>
          </a:p>
          <a:p>
            <a:r>
              <a:rPr lang="en-US" dirty="0"/>
              <a:t>–Emergencies &amp; Critical care (15 </a:t>
            </a:r>
            <a:r>
              <a:rPr lang="en-US" dirty="0" err="1"/>
              <a:t>mins</a:t>
            </a:r>
            <a:r>
              <a:rPr lang="en-US" dirty="0"/>
              <a:t> each) </a:t>
            </a:r>
          </a:p>
          <a:p>
            <a:r>
              <a:rPr lang="en-US" dirty="0"/>
              <a:t>–General Surgery &amp; Sub-</a:t>
            </a:r>
            <a:r>
              <a:rPr lang="en-US" dirty="0" err="1"/>
              <a:t>speciality</a:t>
            </a:r>
            <a:r>
              <a:rPr lang="en-US" dirty="0"/>
              <a:t> (15 </a:t>
            </a:r>
            <a:r>
              <a:rPr lang="en-US" dirty="0" err="1"/>
              <a:t>mins</a:t>
            </a:r>
            <a:r>
              <a:rPr lang="en-US" dirty="0"/>
              <a:t> each)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CLINICALS </a:t>
            </a:r>
          </a:p>
          <a:p>
            <a:r>
              <a:rPr lang="en-US" dirty="0"/>
              <a:t>–2 examiners take you through at least 3 stations </a:t>
            </a:r>
          </a:p>
          <a:p>
            <a:r>
              <a:rPr lang="en-US" dirty="0"/>
              <a:t>–1 general &amp; 1 sub-</a:t>
            </a:r>
            <a:r>
              <a:rPr lang="en-US" dirty="0" err="1"/>
              <a:t>speciality</a:t>
            </a:r>
            <a:r>
              <a:rPr lang="en-US" dirty="0"/>
              <a:t> (each 30 </a:t>
            </a:r>
            <a:r>
              <a:rPr lang="en-US" dirty="0" err="1"/>
              <a:t>mins</a:t>
            </a:r>
            <a:r>
              <a:rPr lang="en-US" dirty="0"/>
              <a:t>)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96222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55</TotalTime>
  <Words>553</Words>
  <Application>Microsoft Office PowerPoint</Application>
  <PresentationFormat>On-screen Show (4:3)</PresentationFormat>
  <Paragraphs>59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News Gothic MT</vt:lpstr>
      <vt:lpstr>Wingdings 2</vt:lpstr>
      <vt:lpstr>Breeze</vt:lpstr>
      <vt:lpstr>The FRCS Exam</vt:lpstr>
      <vt:lpstr>THE APPLICATION</vt:lpstr>
      <vt:lpstr> </vt:lpstr>
      <vt:lpstr>Section 1</vt:lpstr>
      <vt:lpstr>How to revise for section 1</vt:lpstr>
      <vt:lpstr>PowerPoint Presentation</vt:lpstr>
      <vt:lpstr>REMEMBER</vt:lpstr>
      <vt:lpstr>Section 2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FRCS Exam</dc:title>
  <dc:creator>Rebecca Lewis</dc:creator>
  <cp:lastModifiedBy>Lizzie McLoughlin</cp:lastModifiedBy>
  <cp:revision>9</cp:revision>
  <dcterms:created xsi:type="dcterms:W3CDTF">2017-11-18T16:55:51Z</dcterms:created>
  <dcterms:modified xsi:type="dcterms:W3CDTF">2018-02-12T15:15:52Z</dcterms:modified>
</cp:coreProperties>
</file>