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8"/>
  </p:notesMasterIdLst>
  <p:sldIdLst>
    <p:sldId id="256" r:id="rId2"/>
    <p:sldId id="263" r:id="rId3"/>
    <p:sldId id="258" r:id="rId4"/>
    <p:sldId id="260" r:id="rId5"/>
    <p:sldId id="259" r:id="rId6"/>
    <p:sldId id="262" r:id="rId7"/>
  </p:sldIdLst>
  <p:sldSz cx="6858000" cy="9144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6"/>
  </p:normalViewPr>
  <p:slideViewPr>
    <p:cSldViewPr snapToGrid="0">
      <p:cViewPr varScale="1">
        <p:scale>
          <a:sx n="80" d="100"/>
          <a:sy n="80" d="100"/>
        </p:scale>
        <p:origin x="3128" y="20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FE01092-BE1A-B742-B812-B53B7B262640}" type="datetimeFigureOut">
              <a:rPr lang="en-US" smtClean="0"/>
              <a:t>4/29/24</a:t>
            </a:fld>
            <a:endParaRPr lang="en-US"/>
          </a:p>
        </p:txBody>
      </p:sp>
      <p:sp>
        <p:nvSpPr>
          <p:cNvPr id="4" name="Slide Image Placehold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28AE7D8-D03F-0849-8586-E7040D17CFDA}" type="slidenum">
              <a:rPr lang="en-US" smtClean="0"/>
              <a:t>‹#›</a:t>
            </a:fld>
            <a:endParaRPr lang="en-US"/>
          </a:p>
        </p:txBody>
      </p:sp>
    </p:spTree>
    <p:extLst>
      <p:ext uri="{BB962C8B-B14F-4D97-AF65-F5344CB8AC3E}">
        <p14:creationId xmlns:p14="http://schemas.microsoft.com/office/powerpoint/2010/main" val="21138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8AE7D8-D03F-0849-8586-E7040D17CFDA}" type="slidenum">
              <a:rPr lang="en-US" smtClean="0"/>
              <a:t>2</a:t>
            </a:fld>
            <a:endParaRPr lang="en-US"/>
          </a:p>
        </p:txBody>
      </p:sp>
    </p:spTree>
    <p:extLst>
      <p:ext uri="{BB962C8B-B14F-4D97-AF65-F5344CB8AC3E}">
        <p14:creationId xmlns:p14="http://schemas.microsoft.com/office/powerpoint/2010/main" val="4166959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8AE7D8-D03F-0849-8586-E7040D17CFDA}" type="slidenum">
              <a:rPr lang="en-US" smtClean="0"/>
              <a:t>3</a:t>
            </a:fld>
            <a:endParaRPr lang="en-US"/>
          </a:p>
        </p:txBody>
      </p:sp>
    </p:spTree>
    <p:extLst>
      <p:ext uri="{BB962C8B-B14F-4D97-AF65-F5344CB8AC3E}">
        <p14:creationId xmlns:p14="http://schemas.microsoft.com/office/powerpoint/2010/main" val="3063684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5500"/>
            <a:ext cx="5486400" cy="3460033"/>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685800" y="6888707"/>
            <a:ext cx="5486400" cy="1526176"/>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fld id="{C6D62AFF-9CA0-4DD8-9E6F-BA13958CF82B}" type="datetimeFigureOut">
              <a:rPr lang="en-US" smtClean="0"/>
              <a:pPr>
                <a:defRPr/>
              </a:pPr>
              <a:t>4/29/24</a:t>
            </a:fld>
            <a:endParaRPr lang="en-GB"/>
          </a:p>
        </p:txBody>
      </p:sp>
      <p:sp>
        <p:nvSpPr>
          <p:cNvPr id="8" name="Slide Number Placeholder 7"/>
          <p:cNvSpPr>
            <a:spLocks noGrp="1"/>
          </p:cNvSpPr>
          <p:nvPr>
            <p:ph type="sldNum" sz="quarter" idx="11"/>
          </p:nvPr>
        </p:nvSpPr>
        <p:spPr/>
        <p:txBody>
          <a:bodyPr/>
          <a:lstStyle/>
          <a:p>
            <a:pPr>
              <a:defRPr/>
            </a:pPr>
            <a:fld id="{136BBE51-E5E2-4DFA-9679-581C4DE0E887}" type="slidenum">
              <a:rPr lang="en-GB" smtClean="0"/>
              <a:pPr>
                <a:defRPr/>
              </a:pPr>
              <a:t>‹#›</a:t>
            </a:fld>
            <a:endParaRPr lang="en-GB"/>
          </a:p>
        </p:txBody>
      </p:sp>
      <p:sp>
        <p:nvSpPr>
          <p:cNvPr id="9" name="Footer Placeholder 8"/>
          <p:cNvSpPr>
            <a:spLocks noGrp="1"/>
          </p:cNvSpPr>
          <p:nvPr>
            <p:ph type="ftr" sz="quarter" idx="12"/>
          </p:nvPr>
        </p:nvSpPr>
        <p:spPr/>
        <p:txBody>
          <a:body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57182448-6A98-4034-A348-ACE40BCC4F7A}" type="datetimeFigureOut">
              <a:rPr lang="en-US" smtClean="0"/>
              <a:pPr>
                <a:defRPr/>
              </a:pPr>
              <a:t>4/29/24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C2ACB8B-C847-4176-8769-CE402C74DA8F}"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686301" y="2435612"/>
            <a:ext cx="1119374" cy="59792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40893" y="2435612"/>
            <a:ext cx="3931107" cy="59792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FE21428-F7A6-4DF8-AE30-AF702B1B4DDA}" type="datetimeFigureOut">
              <a:rPr lang="en-US" smtClean="0"/>
              <a:pPr>
                <a:defRPr/>
              </a:pPr>
              <a:t>4/29/24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E8B59E2-1046-462A-99F1-4CCE65CE0EA5}"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094CFB4-469E-4840-A662-E6D9F4381244}" type="datetimeFigureOut">
              <a:rPr lang="en-US" smtClean="0"/>
              <a:pPr>
                <a:defRPr/>
              </a:pPr>
              <a:t>4/29/24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19A362C-FBE9-480F-AAE1-DE5A32DB0B68}"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6690096"/>
            <a:ext cx="5486400" cy="1724789"/>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5800" y="5153464"/>
            <a:ext cx="5486400" cy="1464585"/>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7D839A8-8371-4C1B-A930-B0F4EC501A38}" type="datetimeFigureOut">
              <a:rPr lang="en-US" smtClean="0"/>
              <a:pPr>
                <a:defRPr/>
              </a:pPr>
              <a:t>4/29/24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F494B8F-FA84-4934-9A69-AC68D8C47924}"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B1B9071D-771E-47F9-8873-0B98CE896D6E}" type="datetimeFigureOut">
              <a:rPr lang="en-US" smtClean="0"/>
              <a:pPr>
                <a:defRPr/>
              </a:pPr>
              <a:t>4/29/24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F8B30C8-8622-46FB-9779-1A93A2B16DA4}" type="slidenum">
              <a:rPr lang="en-GB" smtClean="0"/>
              <a:pPr>
                <a:defRPr/>
              </a:pPr>
              <a:t>‹#›</a:t>
            </a:fld>
            <a:endParaRPr lang="en-GB"/>
          </a:p>
        </p:txBody>
      </p:sp>
      <p:sp>
        <p:nvSpPr>
          <p:cNvPr id="9" name="Title 8"/>
          <p:cNvSpPr>
            <a:spLocks noGrp="1"/>
          </p:cNvSpPr>
          <p:nvPr>
            <p:ph type="title"/>
          </p:nvPr>
        </p:nvSpPr>
        <p:spPr>
          <a:xfrm>
            <a:off x="685800" y="2059621"/>
            <a:ext cx="5486400" cy="1538796"/>
          </a:xfrm>
        </p:spPr>
        <p:txBody>
          <a:bodyPr/>
          <a:lstStyle/>
          <a:p>
            <a:r>
              <a:rPr lang="en-US"/>
              <a:t>Click to edit Master title style</a:t>
            </a:r>
          </a:p>
        </p:txBody>
      </p:sp>
      <p:sp>
        <p:nvSpPr>
          <p:cNvPr id="8" name="Content Placeholder 7"/>
          <p:cNvSpPr>
            <a:spLocks noGrp="1"/>
          </p:cNvSpPr>
          <p:nvPr>
            <p:ph sz="quarter" idx="13"/>
          </p:nvPr>
        </p:nvSpPr>
        <p:spPr>
          <a:xfrm>
            <a:off x="685800" y="3657600"/>
            <a:ext cx="2674620" cy="47914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3511296" y="3657601"/>
            <a:ext cx="2674620" cy="4794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7261" y="3657600"/>
            <a:ext cx="2523744" cy="829056"/>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3663858" y="3657600"/>
            <a:ext cx="2521547" cy="829056"/>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fld id="{B62CD122-7D37-4AEE-94E6-510BDA60E6A2}" type="datetimeFigureOut">
              <a:rPr lang="en-US" smtClean="0"/>
              <a:pPr>
                <a:defRPr/>
              </a:pPr>
              <a:t>4/29/24</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974EA31B-6A7E-4256-85F1-3F44F2C3C906}" type="slidenum">
              <a:rPr lang="en-GB" smtClean="0"/>
              <a:pPr>
                <a:defRPr/>
              </a:pPr>
              <a:t>‹#›</a:t>
            </a:fld>
            <a:endParaRPr lang="en-GB"/>
          </a:p>
        </p:txBody>
      </p:sp>
      <p:sp>
        <p:nvSpPr>
          <p:cNvPr id="10" name="Title 9"/>
          <p:cNvSpPr>
            <a:spLocks noGrp="1"/>
          </p:cNvSpPr>
          <p:nvPr>
            <p:ph type="title"/>
          </p:nvPr>
        </p:nvSpPr>
        <p:spPr>
          <a:xfrm>
            <a:off x="685800" y="2059621"/>
            <a:ext cx="5486400" cy="1538796"/>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685800" y="4511040"/>
            <a:ext cx="2674620" cy="39380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3511295" y="4511040"/>
            <a:ext cx="2674620" cy="39380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77CAA73-CF8A-45C3-AED7-902009632EBA}" type="datetimeFigureOut">
              <a:rPr lang="en-US" smtClean="0"/>
              <a:pPr>
                <a:defRPr/>
              </a:pPr>
              <a:t>4/29/24</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4D5FAF02-5090-434B-83C1-A44754CB1597}"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55B93E6-0E3A-420D-ACEF-952D6907DB15}" type="datetimeFigureOut">
              <a:rPr lang="en-US" smtClean="0"/>
              <a:pPr>
                <a:defRPr/>
              </a:pPr>
              <a:t>4/29/24</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11C69867-4279-4C0B-B575-EE7B450D053B}"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433817"/>
            <a:ext cx="2213202" cy="2897353"/>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3016314" y="2435612"/>
            <a:ext cx="3155886" cy="5968819"/>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5414794"/>
            <a:ext cx="2213202" cy="29938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86D24D2-195A-4E14-AF90-14D9F85D1F66}" type="datetimeFigureOut">
              <a:rPr lang="en-US" smtClean="0"/>
              <a:pPr>
                <a:defRPr/>
              </a:pPr>
              <a:t>4/29/24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9CF14A8E-8410-463B-95BB-8AC4E19710B2}"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2215134" cy="2901696"/>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3143250" y="3048000"/>
            <a:ext cx="3028950" cy="44704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413248"/>
            <a:ext cx="2215134" cy="29992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BA9E6C8-F63F-4A60-91CD-46223FCEB974}" type="datetimeFigureOut">
              <a:rPr lang="en-US" smtClean="0"/>
              <a:pPr>
                <a:defRPr/>
              </a:pPr>
              <a:t>4/29/24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8A9BE1D-1B6F-49A7-AB1B-C297FFF2CABC}"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6326451" y="765076"/>
            <a:ext cx="64677" cy="763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427064" y="765076"/>
            <a:ext cx="432054" cy="763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5800" y="2059621"/>
            <a:ext cx="5486400" cy="153879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85800" y="3693112"/>
            <a:ext cx="5486400" cy="47193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05768" y="731729"/>
            <a:ext cx="891849" cy="397224"/>
          </a:xfrm>
          <a:prstGeom prst="rect">
            <a:avLst/>
          </a:prstGeom>
        </p:spPr>
        <p:txBody>
          <a:bodyPr vert="horz" lIns="91440" tIns="45720" rIns="91440" bIns="45720" rtlCol="0" anchor="ctr"/>
          <a:lstStyle>
            <a:lvl1pPr algn="l">
              <a:defRPr sz="1200">
                <a:solidFill>
                  <a:schemeClr val="tx1">
                    <a:alpha val="50000"/>
                  </a:schemeClr>
                </a:solidFill>
              </a:defRPr>
            </a:lvl1pPr>
          </a:lstStyle>
          <a:p>
            <a:pPr>
              <a:defRPr/>
            </a:pPr>
            <a:fld id="{96A3E7D1-6B12-43F1-B824-4C6D2203A08B}" type="datetimeFigureOut">
              <a:rPr lang="en-US" smtClean="0"/>
              <a:pPr>
                <a:defRPr/>
              </a:pPr>
              <a:t>4/29/24</a:t>
            </a:fld>
            <a:endParaRPr lang="en-GB"/>
          </a:p>
        </p:txBody>
      </p:sp>
      <p:sp>
        <p:nvSpPr>
          <p:cNvPr id="6" name="Slide Number Placeholder 5"/>
          <p:cNvSpPr>
            <a:spLocks noGrp="1"/>
          </p:cNvSpPr>
          <p:nvPr>
            <p:ph type="sldNum" sz="quarter" idx="4"/>
          </p:nvPr>
        </p:nvSpPr>
        <p:spPr>
          <a:xfrm>
            <a:off x="5485812" y="731729"/>
            <a:ext cx="705902" cy="402336"/>
          </a:xfrm>
          <a:prstGeom prst="rect">
            <a:avLst/>
          </a:prstGeom>
        </p:spPr>
        <p:txBody>
          <a:bodyPr vert="horz" lIns="91440" tIns="45720" rIns="91440" bIns="45720" rtlCol="0" anchor="ctr"/>
          <a:lstStyle>
            <a:lvl1pPr algn="r">
              <a:defRPr sz="1200">
                <a:solidFill>
                  <a:schemeClr val="tx1"/>
                </a:solidFill>
              </a:defRPr>
            </a:lvl1pPr>
          </a:lstStyle>
          <a:p>
            <a:pPr>
              <a:defRPr/>
            </a:pPr>
            <a:fld id="{D161AE10-D60F-45A8-BC4B-952FE09B5CBF}" type="slidenum">
              <a:rPr lang="en-GB" smtClean="0"/>
              <a:pPr>
                <a:defRPr/>
              </a:pPr>
              <a:t>‹#›</a:t>
            </a:fld>
            <a:endParaRPr lang="en-GB"/>
          </a:p>
        </p:txBody>
      </p:sp>
      <p:sp>
        <p:nvSpPr>
          <p:cNvPr id="5" name="Footer Placeholder 4"/>
          <p:cNvSpPr>
            <a:spLocks noGrp="1"/>
          </p:cNvSpPr>
          <p:nvPr>
            <p:ph type="ftr" sz="quarter" idx="3"/>
          </p:nvPr>
        </p:nvSpPr>
        <p:spPr>
          <a:xfrm>
            <a:off x="4506516" y="1141275"/>
            <a:ext cx="1684867" cy="401636"/>
          </a:xfrm>
          <a:prstGeom prst="rect">
            <a:avLst/>
          </a:prstGeom>
        </p:spPr>
        <p:txBody>
          <a:bodyPr vert="horz" lIns="91440" tIns="0" rIns="91440" bIns="45720" rtlCol="0" anchor="t"/>
          <a:lstStyle>
            <a:lvl1pPr algn="l">
              <a:defRPr sz="1000">
                <a:solidFill>
                  <a:schemeClr val="tx1"/>
                </a:solidFill>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90" y="3396344"/>
            <a:ext cx="6429420" cy="1330036"/>
          </a:xfrm>
        </p:spPr>
        <p:txBody>
          <a:bodyPr>
            <a:normAutofit fontScale="90000"/>
          </a:bodyPr>
          <a:lstStyle/>
          <a:p>
            <a:pPr>
              <a:defRPr/>
            </a:pPr>
            <a:r>
              <a:rPr lang="en-GB" b="1" i="1" kern="100" dirty="0">
                <a:effectLst/>
                <a:latin typeface="Constantia" panose="02030602050306030303" pitchFamily="18" charset="0"/>
                <a:ea typeface="Calibri" panose="020F0502020204030204" pitchFamily="34" charset="0"/>
                <a:cs typeface="Calibri" panose="020F0502020204030204" pitchFamily="34" charset="0"/>
              </a:rPr>
              <a:t>Norwich Oncoplastic </a:t>
            </a:r>
            <a:br>
              <a:rPr lang="en-GB" b="1" i="1" kern="100" dirty="0">
                <a:effectLst/>
                <a:latin typeface="Constantia" panose="02030602050306030303" pitchFamily="18" charset="0"/>
                <a:ea typeface="Calibri" panose="020F0502020204030204" pitchFamily="34" charset="0"/>
                <a:cs typeface="Calibri" panose="020F0502020204030204" pitchFamily="34" charset="0"/>
              </a:rPr>
            </a:br>
            <a:r>
              <a:rPr lang="en-GB" b="1" i="1" kern="100" dirty="0">
                <a:latin typeface="Constantia" panose="02030602050306030303" pitchFamily="18" charset="0"/>
                <a:ea typeface="Calibri" panose="020F0502020204030204" pitchFamily="34" charset="0"/>
                <a:cs typeface="Calibri" panose="020F0502020204030204" pitchFamily="34" charset="0"/>
              </a:rPr>
              <a:t>B</a:t>
            </a:r>
            <a:r>
              <a:rPr lang="en-GB" b="1" i="1" kern="100" dirty="0">
                <a:effectLst/>
                <a:latin typeface="Constantia" panose="02030602050306030303" pitchFamily="18" charset="0"/>
                <a:ea typeface="Calibri" panose="020F0502020204030204" pitchFamily="34" charset="0"/>
                <a:cs typeface="Calibri" panose="020F0502020204030204" pitchFamily="34" charset="0"/>
              </a:rPr>
              <a:t>reast </a:t>
            </a:r>
            <a:r>
              <a:rPr lang="en-GB" b="1" i="1" kern="100" dirty="0">
                <a:latin typeface="Constantia" panose="02030602050306030303" pitchFamily="18" charset="0"/>
                <a:ea typeface="Calibri" panose="020F0502020204030204" pitchFamily="34" charset="0"/>
                <a:cs typeface="Calibri" panose="020F0502020204030204" pitchFamily="34" charset="0"/>
              </a:rPr>
              <a:t>S</a:t>
            </a:r>
            <a:r>
              <a:rPr lang="en-GB" b="1" i="1" kern="100" dirty="0">
                <a:effectLst/>
                <a:latin typeface="Constantia" panose="02030602050306030303" pitchFamily="18" charset="0"/>
                <a:ea typeface="Calibri" panose="020F0502020204030204" pitchFamily="34" charset="0"/>
                <a:cs typeface="Calibri" panose="020F0502020204030204" pitchFamily="34" charset="0"/>
              </a:rPr>
              <a:t>urgery </a:t>
            </a:r>
            <a:r>
              <a:rPr lang="en-GB" b="1" i="1" kern="100" dirty="0">
                <a:latin typeface="Constantia" panose="02030602050306030303" pitchFamily="18" charset="0"/>
                <a:ea typeface="Calibri" panose="020F0502020204030204" pitchFamily="34" charset="0"/>
                <a:cs typeface="Calibri" panose="020F0502020204030204" pitchFamily="34" charset="0"/>
              </a:rPr>
              <a:t>C</a:t>
            </a:r>
            <a:r>
              <a:rPr lang="en-GB" b="1" i="1" kern="100" dirty="0">
                <a:effectLst/>
                <a:latin typeface="Constantia" panose="02030602050306030303" pitchFamily="18" charset="0"/>
                <a:ea typeface="Calibri" panose="020F0502020204030204" pitchFamily="34" charset="0"/>
                <a:cs typeface="Calibri" panose="020F0502020204030204" pitchFamily="34" charset="0"/>
              </a:rPr>
              <a:t>ourse</a:t>
            </a:r>
            <a:endParaRPr lang="en-GB" i="1" dirty="0">
              <a:latin typeface="Constantia" panose="02030602050306030303" pitchFamily="18" charset="0"/>
              <a:cs typeface="Calibri" panose="020F0502020204030204" pitchFamily="34" charset="0"/>
            </a:endParaRPr>
          </a:p>
        </p:txBody>
      </p:sp>
      <p:sp>
        <p:nvSpPr>
          <p:cNvPr id="13314" name="Subtitle 2"/>
          <p:cNvSpPr>
            <a:spLocks noGrp="1"/>
          </p:cNvSpPr>
          <p:nvPr>
            <p:ph type="subTitle" idx="1"/>
          </p:nvPr>
        </p:nvSpPr>
        <p:spPr>
          <a:xfrm>
            <a:off x="214312" y="5357818"/>
            <a:ext cx="6530872" cy="1643057"/>
          </a:xfrm>
        </p:spPr>
        <p:txBody>
          <a:bodyPr>
            <a:normAutofit fontScale="77500" lnSpcReduction="20000"/>
          </a:bodyPr>
          <a:lstStyle/>
          <a:p>
            <a:pPr marR="0" algn="l"/>
            <a:r>
              <a:rPr lang="en-GB" b="1" dirty="0">
                <a:latin typeface="Constantia" panose="02030602050306030303" pitchFamily="18" charset="0"/>
              </a:rPr>
              <a:t>March 20</a:t>
            </a:r>
            <a:r>
              <a:rPr lang="en-GB" b="1" baseline="30000" dirty="0">
                <a:latin typeface="Constantia" panose="02030602050306030303" pitchFamily="18" charset="0"/>
              </a:rPr>
              <a:t>th</a:t>
            </a:r>
            <a:r>
              <a:rPr lang="en-GB" b="1" dirty="0">
                <a:latin typeface="Constantia" panose="02030602050306030303" pitchFamily="18" charset="0"/>
              </a:rPr>
              <a:t> 2025 </a:t>
            </a:r>
            <a:r>
              <a:rPr lang="en-GB" dirty="0">
                <a:latin typeface="Constantia" panose="02030602050306030303" pitchFamily="18" charset="0"/>
              </a:rPr>
              <a:t>Thursday (Cadaveric dissection)</a:t>
            </a:r>
            <a:endParaRPr lang="en-GB" b="1" dirty="0">
              <a:latin typeface="Constantia" panose="02030602050306030303" pitchFamily="18" charset="0"/>
            </a:endParaRPr>
          </a:p>
          <a:p>
            <a:pPr marR="0" algn="l"/>
            <a:r>
              <a:rPr lang="en-GB" b="1" dirty="0">
                <a:latin typeface="Constantia" panose="02030602050306030303" pitchFamily="18" charset="0"/>
              </a:rPr>
              <a:t>March 21</a:t>
            </a:r>
            <a:r>
              <a:rPr lang="en-GB" b="1" baseline="30000" dirty="0">
                <a:latin typeface="Constantia" panose="02030602050306030303" pitchFamily="18" charset="0"/>
              </a:rPr>
              <a:t>st</a:t>
            </a:r>
            <a:r>
              <a:rPr lang="en-GB" b="1" dirty="0">
                <a:latin typeface="Constantia" panose="02030602050306030303" pitchFamily="18" charset="0"/>
              </a:rPr>
              <a:t> 2025 </a:t>
            </a:r>
            <a:r>
              <a:rPr lang="en-GB" dirty="0">
                <a:latin typeface="Constantia" panose="02030602050306030303" pitchFamily="18" charset="0"/>
              </a:rPr>
              <a:t>Friday</a:t>
            </a:r>
            <a:r>
              <a:rPr lang="en-GB" b="1" dirty="0">
                <a:latin typeface="Constantia" panose="02030602050306030303" pitchFamily="18" charset="0"/>
              </a:rPr>
              <a:t> </a:t>
            </a:r>
            <a:r>
              <a:rPr lang="en-GB" dirty="0">
                <a:latin typeface="Constantia" panose="02030602050306030303" pitchFamily="18" charset="0"/>
              </a:rPr>
              <a:t>(Live operative day)</a:t>
            </a:r>
          </a:p>
          <a:p>
            <a:pPr marR="0" algn="l"/>
            <a:r>
              <a:rPr lang="en-GB" i="1" dirty="0">
                <a:latin typeface="Constantia" panose="02030602050306030303" pitchFamily="18" charset="0"/>
              </a:rPr>
              <a:t>Norfolk and Norwich University Hospital</a:t>
            </a:r>
          </a:p>
          <a:p>
            <a:pPr marR="0" algn="l"/>
            <a:endParaRPr lang="en-GB" i="1" dirty="0">
              <a:latin typeface="Constantia" panose="02030602050306030303" pitchFamily="18" charset="0"/>
            </a:endParaRPr>
          </a:p>
          <a:p>
            <a:pPr marR="0" algn="l"/>
            <a:r>
              <a:rPr lang="en-GB" i="1" dirty="0">
                <a:latin typeface="Constantia" panose="02030602050306030303" pitchFamily="18" charset="0"/>
              </a:rPr>
              <a:t>Venue: 	Department of Anatomy, University of East Anglia and 	Norfolk and Norwich University Hospital</a:t>
            </a:r>
          </a:p>
        </p:txBody>
      </p:sp>
      <p:sp>
        <p:nvSpPr>
          <p:cNvPr id="13319" name="TextBox 11"/>
          <p:cNvSpPr txBox="1">
            <a:spLocks noChangeArrowheads="1"/>
          </p:cNvSpPr>
          <p:nvPr/>
        </p:nvSpPr>
        <p:spPr bwMode="auto">
          <a:xfrm>
            <a:off x="111125" y="7522464"/>
            <a:ext cx="6634059" cy="923330"/>
          </a:xfrm>
          <a:prstGeom prst="rect">
            <a:avLst/>
          </a:prstGeom>
          <a:noFill/>
          <a:ln w="9525">
            <a:noFill/>
            <a:miter lim="800000"/>
            <a:headEnd/>
            <a:tailEnd/>
          </a:ln>
        </p:spPr>
        <p:txBody>
          <a:bodyPr wrap="square">
            <a:spAutoFit/>
          </a:bodyPr>
          <a:lstStyle/>
          <a:p>
            <a:r>
              <a:rPr lang="en-GB" dirty="0">
                <a:latin typeface="Constantia" panose="02030602050306030303" pitchFamily="18" charset="0"/>
              </a:rPr>
              <a:t>Course organiser:  </a:t>
            </a:r>
            <a:r>
              <a:rPr lang="en-GB" i="1" dirty="0">
                <a:latin typeface="Constantia" panose="02030602050306030303" pitchFamily="18" charset="0"/>
              </a:rPr>
              <a:t>Mr Maged Hussien</a:t>
            </a:r>
          </a:p>
          <a:p>
            <a:r>
              <a:rPr lang="en-GB" dirty="0">
                <a:latin typeface="Constantia" panose="02030602050306030303" pitchFamily="18" charset="0"/>
              </a:rPr>
              <a:t>Consultant Oncoplastic Breast Surgeon</a:t>
            </a:r>
          </a:p>
          <a:p>
            <a:r>
              <a:rPr lang="en-GB" dirty="0">
                <a:latin typeface="Constantia" panose="02030602050306030303" pitchFamily="18" charset="0"/>
              </a:rPr>
              <a:t>Norfolk and Norwich University Hospital, Norwich</a:t>
            </a:r>
          </a:p>
        </p:txBody>
      </p:sp>
      <p:pic>
        <p:nvPicPr>
          <p:cNvPr id="14" name="Picture 3" descr="00046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25" y="84222"/>
            <a:ext cx="3900772" cy="2397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24543" y="449802"/>
            <a:ext cx="5486400" cy="857250"/>
          </a:xfrm>
        </p:spPr>
        <p:txBody>
          <a:bodyPr/>
          <a:lstStyle/>
          <a:p>
            <a:endParaRPr lang="en-GB" dirty="0">
              <a:latin typeface="Constantia" panose="02030602050306030303" pitchFamily="18" charset="0"/>
            </a:endParaRPr>
          </a:p>
        </p:txBody>
      </p:sp>
      <p:sp>
        <p:nvSpPr>
          <p:cNvPr id="9" name="TextBox 8">
            <a:extLst>
              <a:ext uri="{FF2B5EF4-FFF2-40B4-BE49-F238E27FC236}">
                <a16:creationId xmlns:a16="http://schemas.microsoft.com/office/drawing/2014/main" id="{999E6D3F-668D-4863-E3B6-EA0995237CB0}"/>
              </a:ext>
            </a:extLst>
          </p:cNvPr>
          <p:cNvSpPr txBox="1"/>
          <p:nvPr/>
        </p:nvSpPr>
        <p:spPr>
          <a:xfrm>
            <a:off x="424543" y="1625768"/>
            <a:ext cx="5747657" cy="6740307"/>
          </a:xfrm>
          <a:prstGeom prst="rect">
            <a:avLst/>
          </a:prstGeom>
          <a:noFill/>
        </p:spPr>
        <p:txBody>
          <a:bodyPr wrap="square">
            <a:spAutoFit/>
          </a:bodyPr>
          <a:lstStyle/>
          <a:p>
            <a:r>
              <a:rPr lang="en-GB" sz="1800" dirty="0">
                <a:latin typeface="Constantia" panose="02030602050306030303" pitchFamily="18" charset="0"/>
              </a:rPr>
              <a:t>The Norfolk and Norwich University hospital has </a:t>
            </a:r>
            <a:r>
              <a:rPr lang="en-GB" dirty="0">
                <a:latin typeface="Constantia" panose="02030602050306030303" pitchFamily="18" charset="0"/>
              </a:rPr>
              <a:t>delivered an</a:t>
            </a:r>
            <a:r>
              <a:rPr lang="en-GB" sz="1800" dirty="0">
                <a:latin typeface="Constantia" panose="02030602050306030303" pitchFamily="18" charset="0"/>
              </a:rPr>
              <a:t> Oncoplastic Breast surgery since 2005. The large population the service covers has enabled the team to develop a wealth of experience covering all aspects of oncoplastic breast and reconstructive surgery from simple breast reshaping to complex free tissue transfer.</a:t>
            </a:r>
            <a:endParaRPr lang="en-GB" sz="1800" b="1" dirty="0">
              <a:latin typeface="Constantia" panose="02030602050306030303" pitchFamily="18" charset="0"/>
            </a:endParaRPr>
          </a:p>
          <a:p>
            <a:r>
              <a:rPr lang="en-GB" sz="1800" dirty="0">
                <a:latin typeface="Constantia" panose="02030602050306030303" pitchFamily="18" charset="0"/>
              </a:rPr>
              <a:t> </a:t>
            </a:r>
            <a:endParaRPr lang="en-GB" sz="1800" b="1" dirty="0">
              <a:latin typeface="Constantia" panose="02030602050306030303" pitchFamily="18" charset="0"/>
            </a:endParaRPr>
          </a:p>
          <a:p>
            <a:r>
              <a:rPr lang="en-GB" sz="1800" dirty="0">
                <a:latin typeface="Constantia" panose="02030602050306030303" pitchFamily="18" charset="0"/>
              </a:rPr>
              <a:t>This two-day workshop is intended to </a:t>
            </a:r>
            <a:r>
              <a:rPr lang="en-GB" dirty="0">
                <a:latin typeface="Constantia" panose="02030602050306030303" pitchFamily="18" charset="0"/>
              </a:rPr>
              <a:t>be a comprehensive course on oncoplastic techniques and reconstruction excluding free tissue transfer. </a:t>
            </a:r>
            <a:r>
              <a:rPr lang="en-GB" sz="1800" dirty="0">
                <a:latin typeface="Constantia" panose="02030602050306030303" pitchFamily="18" charset="0"/>
              </a:rPr>
              <a:t>On the first day, the </a:t>
            </a:r>
            <a:r>
              <a:rPr lang="en-GB" dirty="0">
                <a:latin typeface="Constantia" panose="02030602050306030303" pitchFamily="18" charset="0"/>
              </a:rPr>
              <a:t>delegates will have  </a:t>
            </a:r>
            <a:r>
              <a:rPr lang="en-GB" sz="1800" dirty="0">
                <a:latin typeface="Constantia" panose="02030602050306030303" pitchFamily="18" charset="0"/>
              </a:rPr>
              <a:t>multiple presentations and interactive tutorials with faculty. These will be combined with practical hands-on cadaver dissection by the delegates undertaking the various techniques. The second day will provide live demonstration of multiple oncoplastic operations in theatre.  </a:t>
            </a:r>
            <a:endParaRPr lang="en-GB" sz="1800" b="1" dirty="0">
              <a:latin typeface="Constantia" panose="02030602050306030303" pitchFamily="18" charset="0"/>
            </a:endParaRPr>
          </a:p>
          <a:p>
            <a:r>
              <a:rPr lang="en-GB" sz="1800" dirty="0">
                <a:latin typeface="Constantia" panose="02030602050306030303" pitchFamily="18" charset="0"/>
              </a:rPr>
              <a:t> </a:t>
            </a:r>
            <a:endParaRPr lang="en-GB" sz="1800" b="1" dirty="0">
              <a:latin typeface="Constantia" panose="02030602050306030303" pitchFamily="18" charset="0"/>
            </a:endParaRPr>
          </a:p>
          <a:p>
            <a:endParaRPr lang="en-GB" sz="1800" b="1" dirty="0">
              <a:latin typeface="Constantia" panose="02030602050306030303" pitchFamily="18" charset="0"/>
            </a:endParaRPr>
          </a:p>
          <a:p>
            <a:r>
              <a:rPr lang="en-GB" sz="1800" dirty="0">
                <a:latin typeface="Constantia" panose="02030602050306030303" pitchFamily="18" charset="0"/>
              </a:rPr>
              <a:t>The course is aimed at Surgical trainees, staff grade surgeons and consultants who are interested to develop their experience in these techniques and add them to their practice.  We have applied for CPD accreditation from The Royal College of Surgeons of Edinburgh.</a:t>
            </a:r>
            <a:endParaRPr lang="en-GB" sz="1800" b="1" dirty="0">
              <a:latin typeface="Constantia" panose="02030602050306030303" pitchFamily="18" charset="0"/>
            </a:endParaRPr>
          </a:p>
          <a:p>
            <a:r>
              <a:rPr lang="en-GB" sz="1800" dirty="0">
                <a:latin typeface="Constantia" panose="02030602050306030303" pitchFamily="18" charset="0"/>
              </a:rPr>
              <a:t> </a:t>
            </a:r>
            <a:endParaRPr lang="en-GB" sz="1800" b="1" dirty="0">
              <a:latin typeface="Constantia" panose="02030602050306030303" pitchFamily="18" charset="0"/>
            </a:endParaRPr>
          </a:p>
        </p:txBody>
      </p:sp>
    </p:spTree>
    <p:extLst>
      <p:ext uri="{BB962C8B-B14F-4D97-AF65-F5344CB8AC3E}">
        <p14:creationId xmlns:p14="http://schemas.microsoft.com/office/powerpoint/2010/main" val="289538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8600" y="98473"/>
            <a:ext cx="5934694" cy="1186687"/>
          </a:xfrm>
        </p:spPr>
        <p:txBody>
          <a:bodyPr>
            <a:normAutofit fontScale="90000"/>
          </a:bodyPr>
          <a:lstStyle/>
          <a:p>
            <a:r>
              <a:rPr lang="en-GB" dirty="0">
                <a:latin typeface="Constantia" panose="02030602050306030303" pitchFamily="18" charset="0"/>
              </a:rPr>
              <a:t>Provisional Program: Day 1</a:t>
            </a:r>
            <a:br>
              <a:rPr lang="en-GB" dirty="0">
                <a:latin typeface="Constantia" panose="02030602050306030303" pitchFamily="18" charset="0"/>
              </a:rPr>
            </a:br>
            <a:r>
              <a:rPr lang="en-GB" sz="1600" i="1" dirty="0">
                <a:latin typeface="Constantia" panose="02030602050306030303" pitchFamily="18" charset="0"/>
              </a:rPr>
              <a:t>Department of Anatomy, University of East Anglia</a:t>
            </a:r>
            <a:endParaRPr lang="en-GB" sz="2000" dirty="0">
              <a:latin typeface="Constantia" panose="02030602050306030303" pitchFamily="18" charset="0"/>
            </a:endParaRPr>
          </a:p>
        </p:txBody>
      </p:sp>
      <p:sp>
        <p:nvSpPr>
          <p:cNvPr id="2" name="Content Placeholder 1"/>
          <p:cNvSpPr>
            <a:spLocks noGrp="1"/>
          </p:cNvSpPr>
          <p:nvPr>
            <p:ph idx="1"/>
          </p:nvPr>
        </p:nvSpPr>
        <p:spPr>
          <a:xfrm>
            <a:off x="83127" y="1472540"/>
            <a:ext cx="6685807" cy="7267699"/>
          </a:xfrm>
        </p:spPr>
        <p:txBody>
          <a:bodyPr>
            <a:noAutofit/>
          </a:bodyPr>
          <a:lstStyle/>
          <a:p>
            <a:pPr>
              <a:lnSpc>
                <a:spcPct val="120000"/>
              </a:lnSpc>
              <a:spcAft>
                <a:spcPts val="1000"/>
              </a:spcAft>
            </a:pPr>
            <a:r>
              <a:rPr lang="en-US" sz="1400" dirty="0">
                <a:latin typeface="Constantia" panose="02030602050306030303" pitchFamily="18" charset="0"/>
              </a:rPr>
              <a:t>07:30 Registration and Coffee</a:t>
            </a:r>
          </a:p>
          <a:p>
            <a:pPr>
              <a:lnSpc>
                <a:spcPct val="120000"/>
              </a:lnSpc>
              <a:spcAft>
                <a:spcPts val="1000"/>
              </a:spcAft>
            </a:pPr>
            <a:r>
              <a:rPr lang="en-US" sz="1400" dirty="0">
                <a:latin typeface="Constantia" panose="02030602050306030303" pitchFamily="18" charset="0"/>
              </a:rPr>
              <a:t>08:00 </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Oncoplastic breast conserving surgery  	</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Mr. Maged Hussien </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08:15 Practical anatomy of chest wall perforator flaps	</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Miss. Adeline Rankin </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08:30 LTAP and AICAP			</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Mr. Maged Hussien</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08:45 </a:t>
            </a:r>
            <a:r>
              <a:rPr lang="en-GB" sz="1400" kern="100" dirty="0" err="1">
                <a:effectLst/>
                <a:latin typeface="Constantia" panose="02030602050306030303" pitchFamily="18" charset="0"/>
                <a:ea typeface="Calibri" panose="020F0502020204030204" pitchFamily="34" charset="0"/>
                <a:cs typeface="Times New Roman" panose="02020603050405020304" pitchFamily="18" charset="0"/>
              </a:rPr>
              <a:t>Prepectoral</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implant reconstruction                   	</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Prof. Andrea </a:t>
            </a:r>
            <a:r>
              <a:rPr lang="en-GB" sz="1400" i="1" kern="100" dirty="0" err="1">
                <a:effectLst/>
                <a:latin typeface="Constantia" panose="02030602050306030303" pitchFamily="18" charset="0"/>
                <a:ea typeface="Calibri" panose="020F0502020204030204" pitchFamily="34" charset="0"/>
                <a:cs typeface="Times New Roman" panose="02020603050405020304" pitchFamily="18" charset="0"/>
              </a:rPr>
              <a:t>Figus</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09:00 LD  and TDAP flap			</a:t>
            </a:r>
            <a:r>
              <a:rPr lang="en-GB" sz="1400" i="1" kern="100" dirty="0">
                <a:latin typeface="Constantia" panose="02030602050306030303" pitchFamily="18" charset="0"/>
                <a:ea typeface="Calibri" panose="020F0502020204030204" pitchFamily="34" charset="0"/>
                <a:cs typeface="Times New Roman" panose="02020603050405020304" pitchFamily="18" charset="0"/>
              </a:rPr>
              <a:t>Mr</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 Richard Haywood</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09:30 Therapeutic mammoplasty/Reduction	              </a:t>
            </a:r>
            <a:r>
              <a:rPr lang="en-GB" sz="1400" i="1" kern="100" dirty="0">
                <a:effectLst/>
                <a:latin typeface="Constantia" panose="02030602050306030303" pitchFamily="18" charset="0"/>
                <a:ea typeface="Calibri" panose="020F0502020204030204" pitchFamily="34" charset="0"/>
                <a:cs typeface="Times New Roman" panose="02020603050405020304" pitchFamily="18" charset="0"/>
              </a:rPr>
              <a:t>Miss. Anais Rosich-Medina</a:t>
            </a:r>
            <a:endParaRPr lang="en-GB" sz="1400" kern="100" dirty="0">
              <a:effectLst/>
              <a:latin typeface="Constantia" panose="02030602050306030303" pitchFamily="18" charset="0"/>
              <a:ea typeface="Calibri" panose="020F0502020204030204" pitchFamily="34" charset="0"/>
              <a:cs typeface="Times New Roman" panose="02020603050405020304" pitchFamily="18" charset="0"/>
            </a:endParaRPr>
          </a:p>
          <a:p>
            <a:pPr marL="45720" indent="0">
              <a:lnSpc>
                <a:spcPct val="120000"/>
              </a:lnSpc>
              <a:buNone/>
            </a:pPr>
            <a:endParaRPr lang="en-GB" sz="1400" dirty="0">
              <a:latin typeface="Constantia" panose="02030602050306030303" pitchFamily="18" charset="0"/>
            </a:endParaRPr>
          </a:p>
          <a:p>
            <a:pPr>
              <a:lnSpc>
                <a:spcPct val="120000"/>
              </a:lnSpc>
            </a:pPr>
            <a:r>
              <a:rPr lang="en-GB" sz="1400" i="1" dirty="0">
                <a:latin typeface="Constantia" panose="02030602050306030303" pitchFamily="18" charset="0"/>
              </a:rPr>
              <a:t>Coffee Break (10:00 – 10:30)</a:t>
            </a:r>
          </a:p>
          <a:p>
            <a:pPr marL="45720" indent="0">
              <a:lnSpc>
                <a:spcPct val="120000"/>
              </a:lnSpc>
              <a:buNone/>
            </a:pPr>
            <a:r>
              <a:rPr lang="en-GB" sz="1400" dirty="0">
                <a:latin typeface="Constantia" panose="02030602050306030303" pitchFamily="18" charset="0"/>
              </a:rPr>
              <a:t> </a:t>
            </a:r>
          </a:p>
          <a:p>
            <a:pPr>
              <a:lnSpc>
                <a:spcPct val="120000"/>
              </a:lnSpc>
              <a:spcAft>
                <a:spcPts val="1000"/>
              </a:spcAft>
            </a:pPr>
            <a:r>
              <a:rPr lang="en-GB" sz="1400" b="1" u="sng" kern="100" dirty="0">
                <a:effectLst/>
                <a:latin typeface="Constantia" panose="02030602050306030303" pitchFamily="18" charset="0"/>
                <a:ea typeface="Calibri" panose="020F0502020204030204" pitchFamily="34" charset="0"/>
                <a:cs typeface="Times New Roman" panose="02020603050405020304" pitchFamily="18" charset="0"/>
              </a:rPr>
              <a:t>Cadaveric dissection </a:t>
            </a:r>
            <a:r>
              <a:rPr lang="en-GB" sz="1400" kern="100" dirty="0">
                <a:latin typeface="Constantia" panose="02030602050306030303" pitchFamily="18" charset="0"/>
                <a:ea typeface="Calibri" panose="020F0502020204030204" pitchFamily="34" charset="0"/>
                <a:cs typeface="Times New Roman" panose="02020603050405020304" pitchFamily="18" charset="0"/>
              </a:rPr>
              <a:t>			</a:t>
            </a:r>
            <a:r>
              <a:rPr lang="en-GB" sz="1400" i="1" kern="100" dirty="0">
                <a:latin typeface="Constantia" panose="02030602050306030303" pitchFamily="18" charset="0"/>
                <a:ea typeface="Calibri" panose="020F0502020204030204" pitchFamily="34" charset="0"/>
                <a:cs typeface="Times New Roman" panose="02020603050405020304" pitchFamily="18" charset="0"/>
              </a:rPr>
              <a:t>All faculty</a:t>
            </a:r>
          </a:p>
          <a:p>
            <a:pPr marL="45720" indent="0">
              <a:lnSpc>
                <a:spcPct val="120000"/>
              </a:lnSpc>
              <a:spcAft>
                <a:spcPts val="1000"/>
              </a:spcAft>
              <a:buNone/>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Group 1 and Group 2 (4 candidates per group)</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11 :00 – 13:30      LICAP / AICAP</a:t>
            </a:r>
          </a:p>
          <a:p>
            <a:pPr marL="45720" indent="0">
              <a:lnSpc>
                <a:spcPct val="120000"/>
              </a:lnSpc>
              <a:spcAft>
                <a:spcPts val="1000"/>
              </a:spcAft>
              <a:buNone/>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a:t>
            </a:r>
            <a:r>
              <a:rPr lang="en-GB" sz="1400" kern="100" dirty="0">
                <a:latin typeface="Constantia" panose="02030602050306030303" pitchFamily="18" charset="0"/>
                <a:ea typeface="Calibri" panose="020F0502020204030204" pitchFamily="34" charset="0"/>
                <a:cs typeface="Times New Roman" panose="02020603050405020304" pitchFamily="18" charset="0"/>
              </a:rPr>
              <a:t>        </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Therapeutic mammoplasty</a:t>
            </a:r>
          </a:p>
          <a:p>
            <a:pPr>
              <a:lnSpc>
                <a:spcPct val="120000"/>
              </a:lnSpc>
              <a:spcAft>
                <a:spcPts val="1000"/>
              </a:spcAft>
            </a:pPr>
            <a:r>
              <a:rPr lang="en-GB" sz="1400" b="1" i="1" kern="100" dirty="0">
                <a:latin typeface="Constantia" panose="02030602050306030303" pitchFamily="18" charset="0"/>
                <a:ea typeface="Calibri" panose="020F0502020204030204" pitchFamily="34" charset="0"/>
                <a:cs typeface="Times New Roman" panose="02020603050405020304" pitchFamily="18" charset="0"/>
              </a:rPr>
              <a:t>13:30 Lunch </a:t>
            </a:r>
            <a:endParaRPr lang="en-GB" sz="1400" kern="100" dirty="0">
              <a:effectLst/>
              <a:latin typeface="Constantia" panose="02030602050306030303" pitchFamily="18" charset="0"/>
              <a:ea typeface="Calibri" panose="020F0502020204030204" pitchFamily="34" charset="0"/>
              <a:cs typeface="Times New Roman" panose="02020603050405020304" pitchFamily="18" charset="0"/>
            </a:endParaRP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14:15 - 15:30        LD / TDAP flap </a:t>
            </a:r>
          </a:p>
          <a:p>
            <a:pPr>
              <a:lnSpc>
                <a:spcPct val="120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15:30 – 16:30       </a:t>
            </a:r>
            <a:r>
              <a:rPr lang="en-GB" sz="1400" kern="100" dirty="0" err="1">
                <a:effectLst/>
                <a:latin typeface="Constantia" panose="02030602050306030303" pitchFamily="18" charset="0"/>
                <a:ea typeface="Calibri" panose="020F0502020204030204" pitchFamily="34" charset="0"/>
                <a:cs typeface="Times New Roman" panose="02020603050405020304" pitchFamily="18" charset="0"/>
              </a:rPr>
              <a:t>Prepectoral</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implant reconstruction </a:t>
            </a:r>
            <a:endParaRPr lang="en-GB" sz="1400" dirty="0">
              <a:latin typeface="Constantia" panose="02030602050306030303" pitchFamily="18" charset="0"/>
            </a:endParaRPr>
          </a:p>
          <a:p>
            <a:pPr>
              <a:lnSpc>
                <a:spcPct val="120000"/>
              </a:lnSpc>
            </a:pPr>
            <a:r>
              <a:rPr lang="en-GB" sz="1400" b="1" u="sng" dirty="0">
                <a:latin typeface="Constantia" panose="02030602050306030303" pitchFamily="18" charset="0"/>
              </a:rPr>
              <a:t>Summary and close: 16:30 – 17:30</a:t>
            </a:r>
            <a:endParaRPr lang="en-GB" sz="1400" dirty="0">
              <a:latin typeface="Constantia" panose="02030602050306030303" pitchFamily="18" charset="0"/>
            </a:endParaRPr>
          </a:p>
          <a:p>
            <a:pPr marL="45720" indent="0">
              <a:lnSpc>
                <a:spcPct val="120000"/>
              </a:lnSpc>
              <a:buNone/>
            </a:pPr>
            <a:r>
              <a:rPr lang="en-GB" sz="1400" dirty="0">
                <a:latin typeface="Constantia" panose="02030602050306030303" pitchFamily="18" charset="0"/>
              </a:rPr>
              <a:t> </a:t>
            </a:r>
          </a:p>
          <a:p>
            <a:pPr marL="45720" indent="0">
              <a:lnSpc>
                <a:spcPct val="120000"/>
              </a:lnSpc>
              <a:buNone/>
            </a:pPr>
            <a:r>
              <a:rPr lang="en-GB" sz="1400" dirty="0">
                <a:latin typeface="Constantia" panose="02030602050306030303" pitchFamily="18" charset="0"/>
              </a:rPr>
              <a:t> </a:t>
            </a:r>
          </a:p>
          <a:p>
            <a:pPr>
              <a:lnSpc>
                <a:spcPct val="120000"/>
              </a:lnSpc>
            </a:pPr>
            <a:endParaRPr lang="en-GB" sz="1400" dirty="0">
              <a:latin typeface="Constantia" panose="02030602050306030303" pitchFamily="18" charset="0"/>
            </a:endParaRPr>
          </a:p>
          <a:p>
            <a:pPr>
              <a:lnSpc>
                <a:spcPct val="120000"/>
              </a:lnSpc>
              <a:spcAft>
                <a:spcPts val="1000"/>
              </a:spcAft>
            </a:pPr>
            <a:endParaRPr lang="en-GB" sz="1400" kern="100" dirty="0">
              <a:effectLst/>
              <a:latin typeface="Constantia" panose="02030602050306030303" pitchFamily="18" charset="0"/>
              <a:ea typeface="Calibri" panose="020F0502020204030204" pitchFamily="34" charset="0"/>
              <a:cs typeface="Times New Roman" panose="02020603050405020304" pitchFamily="18" charset="0"/>
            </a:endParaRPr>
          </a:p>
          <a:p>
            <a:pPr>
              <a:lnSpc>
                <a:spcPct val="120000"/>
              </a:lnSpc>
            </a:pPr>
            <a:endParaRPr lang="en-GB" sz="1400" dirty="0">
              <a:latin typeface="Constantia" panose="02030602050306030303"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09" y="278948"/>
            <a:ext cx="5849535" cy="872958"/>
          </a:xfrm>
        </p:spPr>
        <p:txBody>
          <a:bodyPr>
            <a:normAutofit fontScale="90000"/>
          </a:bodyPr>
          <a:lstStyle/>
          <a:p>
            <a:r>
              <a:rPr lang="en-GB" dirty="0">
                <a:latin typeface="Constantia" panose="02030602050306030303" pitchFamily="18" charset="0"/>
              </a:rPr>
              <a:t>Provisional Program: Day 2</a:t>
            </a:r>
            <a:br>
              <a:rPr lang="en-GB" dirty="0">
                <a:latin typeface="Constantia" panose="02030602050306030303" pitchFamily="18" charset="0"/>
              </a:rPr>
            </a:br>
            <a:r>
              <a:rPr lang="en-GB" sz="1600" i="1" dirty="0">
                <a:latin typeface="Constantia" panose="02030602050306030303" pitchFamily="18" charset="0"/>
              </a:rPr>
              <a:t>Norfolk and Norwich University Hospital</a:t>
            </a:r>
            <a:endParaRPr lang="en-GB" dirty="0">
              <a:latin typeface="Constantia" panose="02030602050306030303" pitchFamily="18" charset="0"/>
            </a:endParaRPr>
          </a:p>
        </p:txBody>
      </p:sp>
      <p:sp>
        <p:nvSpPr>
          <p:cNvPr id="3" name="Content Placeholder 2"/>
          <p:cNvSpPr>
            <a:spLocks noGrp="1"/>
          </p:cNvSpPr>
          <p:nvPr>
            <p:ph idx="1"/>
          </p:nvPr>
        </p:nvSpPr>
        <p:spPr>
          <a:xfrm>
            <a:off x="385009" y="1270660"/>
            <a:ext cx="6075167" cy="7141822"/>
          </a:xfrm>
        </p:spPr>
        <p:txBody>
          <a:bodyPr>
            <a:noAutofit/>
          </a:bodyPr>
          <a:lstStyle/>
          <a:p>
            <a:pPr marL="45720" indent="0">
              <a:lnSpc>
                <a:spcPct val="115000"/>
              </a:lnSpc>
              <a:spcAft>
                <a:spcPts val="1000"/>
              </a:spcAft>
              <a:buNone/>
            </a:pPr>
            <a:r>
              <a:rPr lang="en-GB" sz="1600" kern="100" dirty="0">
                <a:latin typeface="Constantia" panose="02030602050306030303" pitchFamily="18" charset="0"/>
                <a:ea typeface="Calibri" panose="020F0502020204030204" pitchFamily="34" charset="0"/>
                <a:cs typeface="Times New Roman" panose="02020603050405020304" pitchFamily="18" charset="0"/>
              </a:rPr>
              <a:t>07:30-12:30 	</a:t>
            </a:r>
            <a:r>
              <a:rPr lang="en-GB" sz="1600" i="1" kern="100" dirty="0">
                <a:latin typeface="Constantia" panose="02030602050306030303" pitchFamily="18" charset="0"/>
                <a:ea typeface="Calibri" panose="020F0502020204030204" pitchFamily="34" charset="0"/>
                <a:cs typeface="Times New Roman" panose="02020603050405020304" pitchFamily="18" charset="0"/>
              </a:rPr>
              <a:t>All faculty</a:t>
            </a:r>
          </a:p>
          <a:p>
            <a:pPr>
              <a:lnSpc>
                <a:spcPct val="115000"/>
              </a:lnSpc>
              <a:spcAft>
                <a:spcPts val="1000"/>
              </a:spcAft>
            </a:pPr>
            <a:r>
              <a:rPr lang="en-GB" sz="1600" kern="100" dirty="0">
                <a:latin typeface="Constantia" panose="02030602050306030303" pitchFamily="18" charset="0"/>
                <a:ea typeface="Calibri" panose="020F0502020204030204" pitchFamily="34" charset="0"/>
                <a:cs typeface="Times New Roman" panose="02020603050405020304" pitchFamily="18" charset="0"/>
              </a:rPr>
              <a:t>Markup session followed by live surgery</a:t>
            </a:r>
          </a:p>
          <a:p>
            <a:pPr lvl="1">
              <a:lnSpc>
                <a:spcPct val="115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Group 1: LICAP flap &amp; </a:t>
            </a:r>
            <a:r>
              <a:rPr lang="en-GB" sz="1400" kern="100" dirty="0" err="1">
                <a:effectLst/>
                <a:latin typeface="Constantia" panose="02030602050306030303" pitchFamily="18" charset="0"/>
                <a:ea typeface="Calibri" panose="020F0502020204030204" pitchFamily="34" charset="0"/>
                <a:cs typeface="Times New Roman" panose="02020603050405020304" pitchFamily="18" charset="0"/>
              </a:rPr>
              <a:t>Prepectoral</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implant reconstruction with ADM</a:t>
            </a:r>
          </a:p>
          <a:p>
            <a:pPr lvl="1">
              <a:lnSpc>
                <a:spcPct val="115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Group 2: Therapeutic Mammoplasty </a:t>
            </a:r>
          </a:p>
          <a:p>
            <a:pPr marL="45720" indent="0">
              <a:lnSpc>
                <a:spcPct val="115000"/>
              </a:lnSpc>
              <a:spcAft>
                <a:spcPts val="1000"/>
              </a:spcAft>
              <a:buNone/>
            </a:pPr>
            <a:r>
              <a:rPr lang="en-GB" sz="1600" kern="100" dirty="0">
                <a:effectLst/>
                <a:latin typeface="Constantia" panose="02030602050306030303" pitchFamily="18" charset="0"/>
                <a:ea typeface="Calibri" panose="020F0502020204030204" pitchFamily="34" charset="0"/>
                <a:cs typeface="Times New Roman" panose="02020603050405020304" pitchFamily="18" charset="0"/>
              </a:rPr>
              <a:t> </a:t>
            </a:r>
          </a:p>
          <a:p>
            <a:pPr marL="45720" indent="0">
              <a:lnSpc>
                <a:spcPct val="115000"/>
              </a:lnSpc>
              <a:spcAft>
                <a:spcPts val="1000"/>
              </a:spcAft>
              <a:buNone/>
            </a:pPr>
            <a:r>
              <a:rPr lang="en-GB" sz="1600" kern="100" dirty="0">
                <a:effectLst/>
                <a:latin typeface="Constantia" panose="02030602050306030303" pitchFamily="18" charset="0"/>
                <a:ea typeface="Calibri" panose="020F0502020204030204" pitchFamily="34" charset="0"/>
                <a:cs typeface="Times New Roman" panose="02020603050405020304" pitchFamily="18" charset="0"/>
              </a:rPr>
              <a:t>13:00 Lunch </a:t>
            </a:r>
          </a:p>
          <a:p>
            <a:pPr marL="45720" indent="0">
              <a:lnSpc>
                <a:spcPct val="115000"/>
              </a:lnSpc>
              <a:spcAft>
                <a:spcPts val="1000"/>
              </a:spcAft>
              <a:buNone/>
            </a:pPr>
            <a:endParaRPr lang="en-GB" sz="1600" kern="100" dirty="0">
              <a:effectLst/>
              <a:latin typeface="Constantia" panose="02030602050306030303" pitchFamily="18" charset="0"/>
              <a:ea typeface="Calibri" panose="020F0502020204030204" pitchFamily="34" charset="0"/>
              <a:cs typeface="Times New Roman" panose="02020603050405020304" pitchFamily="18" charset="0"/>
            </a:endParaRPr>
          </a:p>
          <a:p>
            <a:pPr marL="45720" indent="0">
              <a:lnSpc>
                <a:spcPct val="115000"/>
              </a:lnSpc>
              <a:spcAft>
                <a:spcPts val="1000"/>
              </a:spcAft>
              <a:buNone/>
            </a:pPr>
            <a:r>
              <a:rPr lang="en-GB" sz="1600" kern="100" dirty="0">
                <a:effectLst/>
                <a:latin typeface="Constantia" panose="02030602050306030303" pitchFamily="18" charset="0"/>
                <a:ea typeface="Calibri" panose="020F0502020204030204" pitchFamily="34" charset="0"/>
                <a:cs typeface="Times New Roman" panose="02020603050405020304" pitchFamily="18" charset="0"/>
              </a:rPr>
              <a:t>14:00-17:30	</a:t>
            </a:r>
            <a:r>
              <a:rPr lang="en-GB" sz="1600" i="1" kern="100" dirty="0">
                <a:latin typeface="Constantia" panose="02030602050306030303" pitchFamily="18" charset="0"/>
                <a:ea typeface="Calibri" panose="020F0502020204030204" pitchFamily="34" charset="0"/>
                <a:cs typeface="Times New Roman" panose="02020603050405020304" pitchFamily="18" charset="0"/>
              </a:rPr>
              <a:t>All faculty</a:t>
            </a:r>
          </a:p>
          <a:p>
            <a:pPr>
              <a:lnSpc>
                <a:spcPct val="115000"/>
              </a:lnSpc>
              <a:spcAft>
                <a:spcPts val="1000"/>
              </a:spcAft>
            </a:pPr>
            <a:r>
              <a:rPr lang="en-GB" sz="1600" kern="100" dirty="0">
                <a:latin typeface="Constantia" panose="02030602050306030303" pitchFamily="18" charset="0"/>
                <a:ea typeface="Calibri" panose="020F0502020204030204" pitchFamily="34" charset="0"/>
                <a:cs typeface="Times New Roman" panose="02020603050405020304" pitchFamily="18" charset="0"/>
              </a:rPr>
              <a:t>Markup session followed by live surgery</a:t>
            </a:r>
          </a:p>
          <a:p>
            <a:pPr lvl="1">
              <a:lnSpc>
                <a:spcPct val="115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Group 2: LICAP flap &amp; </a:t>
            </a:r>
            <a:r>
              <a:rPr lang="en-GB" sz="1400" kern="100" dirty="0" err="1">
                <a:effectLst/>
                <a:latin typeface="Constantia" panose="02030602050306030303" pitchFamily="18" charset="0"/>
                <a:ea typeface="Calibri" panose="020F0502020204030204" pitchFamily="34" charset="0"/>
                <a:cs typeface="Times New Roman" panose="02020603050405020304" pitchFamily="18" charset="0"/>
              </a:rPr>
              <a:t>Prepectoral</a:t>
            </a: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 implant reconstruction with ADM</a:t>
            </a:r>
          </a:p>
          <a:p>
            <a:pPr lvl="1">
              <a:lnSpc>
                <a:spcPct val="115000"/>
              </a:lnSpc>
              <a:spcAft>
                <a:spcPts val="1000"/>
              </a:spcAft>
            </a:pPr>
            <a:r>
              <a:rPr lang="en-GB" sz="1400" kern="100" dirty="0">
                <a:effectLst/>
                <a:latin typeface="Constantia" panose="02030602050306030303" pitchFamily="18" charset="0"/>
                <a:ea typeface="Calibri" panose="020F0502020204030204" pitchFamily="34" charset="0"/>
                <a:cs typeface="Times New Roman" panose="02020603050405020304" pitchFamily="18" charset="0"/>
              </a:rPr>
              <a:t>Group 1: Therapeutic Mammoplasty </a:t>
            </a:r>
          </a:p>
          <a:p>
            <a:pPr marL="45720" indent="0">
              <a:lnSpc>
                <a:spcPct val="115000"/>
              </a:lnSpc>
              <a:spcAft>
                <a:spcPts val="1000"/>
              </a:spcAft>
              <a:buNone/>
            </a:pPr>
            <a:r>
              <a:rPr lang="en-GB" sz="1600" kern="100" dirty="0">
                <a:effectLst/>
                <a:latin typeface="Constantia" panose="02030602050306030303" pitchFamily="18" charset="0"/>
                <a:ea typeface="Calibri" panose="020F0502020204030204" pitchFamily="34" charset="0"/>
                <a:cs typeface="Times New Roman" panose="02020603050405020304" pitchFamily="18" charset="0"/>
              </a:rPr>
              <a:t> </a:t>
            </a:r>
          </a:p>
          <a:p>
            <a:endParaRPr lang="en-GB" sz="1600" dirty="0">
              <a:latin typeface="Constantia" panose="02030602050306030303" pitchFamily="18" charset="0"/>
            </a:endParaRPr>
          </a:p>
        </p:txBody>
      </p:sp>
    </p:spTree>
    <p:extLst>
      <p:ext uri="{BB962C8B-B14F-4D97-AF65-F5344CB8AC3E}">
        <p14:creationId xmlns:p14="http://schemas.microsoft.com/office/powerpoint/2010/main" val="33755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24543" y="449802"/>
            <a:ext cx="5486400" cy="857250"/>
          </a:xfrm>
        </p:spPr>
        <p:txBody>
          <a:bodyPr/>
          <a:lstStyle/>
          <a:p>
            <a:r>
              <a:rPr lang="en-GB" dirty="0">
                <a:latin typeface="Constantia" panose="02030602050306030303" pitchFamily="18" charset="0"/>
              </a:rPr>
              <a:t>Information</a:t>
            </a:r>
          </a:p>
        </p:txBody>
      </p:sp>
      <p:sp>
        <p:nvSpPr>
          <p:cNvPr id="5" name="Content Placeholder 4"/>
          <p:cNvSpPr>
            <a:spLocks noGrp="1"/>
          </p:cNvSpPr>
          <p:nvPr>
            <p:ph idx="1"/>
          </p:nvPr>
        </p:nvSpPr>
        <p:spPr>
          <a:xfrm>
            <a:off x="285750" y="1638795"/>
            <a:ext cx="3086100" cy="3930732"/>
          </a:xfrm>
        </p:spPr>
        <p:txBody>
          <a:bodyPr>
            <a:noAutofit/>
          </a:bodyPr>
          <a:lstStyle/>
          <a:p>
            <a:pPr marL="274320" indent="-274320">
              <a:buClr>
                <a:schemeClr val="accent3"/>
              </a:buClr>
              <a:buNone/>
              <a:defRPr/>
            </a:pPr>
            <a:r>
              <a:rPr lang="en-GB" sz="1600" b="1" i="1" dirty="0">
                <a:latin typeface="Constantia" panose="02030602050306030303" pitchFamily="18" charset="0"/>
                <a:cs typeface="Arial" pitchFamily="34" charset="0"/>
              </a:rPr>
              <a:t>Location: Day 1</a:t>
            </a:r>
          </a:p>
          <a:p>
            <a:pPr marL="274320" indent="-274320">
              <a:buClr>
                <a:schemeClr val="accent3"/>
              </a:buClr>
              <a:buNone/>
              <a:defRPr/>
            </a:pPr>
            <a:r>
              <a:rPr lang="en-GB" sz="1600" dirty="0">
                <a:latin typeface="Constantia" panose="02030602050306030303" pitchFamily="18" charset="0"/>
                <a:cs typeface="Arial" pitchFamily="34" charset="0"/>
              </a:rPr>
              <a:t>Department of Anatomy</a:t>
            </a:r>
          </a:p>
          <a:p>
            <a:pPr marL="274320" indent="-274320">
              <a:buClr>
                <a:schemeClr val="accent3"/>
              </a:buClr>
              <a:buNone/>
              <a:defRPr/>
            </a:pPr>
            <a:r>
              <a:rPr lang="en-GB" sz="1600" dirty="0">
                <a:latin typeface="Constantia" panose="02030602050306030303" pitchFamily="18" charset="0"/>
                <a:cs typeface="Arial" pitchFamily="34" charset="0"/>
              </a:rPr>
              <a:t>Norwich Medical School</a:t>
            </a:r>
          </a:p>
          <a:p>
            <a:pPr marL="274320" indent="-274320">
              <a:buClr>
                <a:schemeClr val="accent3"/>
              </a:buClr>
              <a:buNone/>
              <a:defRPr/>
            </a:pPr>
            <a:r>
              <a:rPr lang="en-GB" sz="1600" dirty="0">
                <a:latin typeface="Constantia" panose="02030602050306030303" pitchFamily="18" charset="0"/>
                <a:cs typeface="Arial" pitchFamily="34" charset="0"/>
              </a:rPr>
              <a:t>Norwich Research Park</a:t>
            </a:r>
          </a:p>
          <a:p>
            <a:pPr marL="274320" indent="-274320">
              <a:buClr>
                <a:schemeClr val="accent3"/>
              </a:buClr>
              <a:buNone/>
              <a:defRPr/>
            </a:pPr>
            <a:r>
              <a:rPr lang="en-GB" sz="1600" dirty="0">
                <a:latin typeface="Constantia" panose="02030602050306030303" pitchFamily="18" charset="0"/>
                <a:cs typeface="Arial" pitchFamily="34" charset="0"/>
              </a:rPr>
              <a:t>University of East Anglia</a:t>
            </a:r>
          </a:p>
          <a:p>
            <a:pPr marL="274320" indent="-274320">
              <a:buClr>
                <a:schemeClr val="accent3"/>
              </a:buClr>
              <a:buNone/>
              <a:defRPr/>
            </a:pPr>
            <a:r>
              <a:rPr lang="en-GB" sz="1600" dirty="0">
                <a:latin typeface="Constantia" panose="02030602050306030303" pitchFamily="18" charset="0"/>
                <a:cs typeface="Arial" pitchFamily="34" charset="0"/>
              </a:rPr>
              <a:t>Norwich</a:t>
            </a:r>
          </a:p>
          <a:p>
            <a:pPr marL="274320" indent="-274320">
              <a:buClr>
                <a:schemeClr val="accent3"/>
              </a:buClr>
              <a:buNone/>
              <a:defRPr/>
            </a:pPr>
            <a:r>
              <a:rPr lang="en-GB" sz="1600" dirty="0">
                <a:latin typeface="Constantia" panose="02030602050306030303" pitchFamily="18" charset="0"/>
                <a:cs typeface="Arial" pitchFamily="34" charset="0"/>
              </a:rPr>
              <a:t>NR4 7TJ</a:t>
            </a:r>
          </a:p>
          <a:p>
            <a:pPr marL="274320" indent="-274320" fontAlgn="auto">
              <a:spcAft>
                <a:spcPts val="0"/>
              </a:spcAft>
              <a:buClr>
                <a:schemeClr val="accent3"/>
              </a:buClr>
              <a:buFont typeface="Wingdings 2"/>
              <a:buNone/>
              <a:defRPr/>
            </a:pPr>
            <a:endParaRPr lang="en-GB" sz="1600" dirty="0">
              <a:latin typeface="Constantia" panose="02030602050306030303" pitchFamily="18" charset="0"/>
              <a:cs typeface="Arial" pitchFamily="34" charset="0"/>
            </a:endParaRPr>
          </a:p>
          <a:p>
            <a:pPr marL="274320" indent="-274320" fontAlgn="auto">
              <a:spcAft>
                <a:spcPts val="0"/>
              </a:spcAft>
              <a:buClr>
                <a:schemeClr val="accent3"/>
              </a:buClr>
              <a:buFont typeface="Wingdings 2"/>
              <a:buNone/>
              <a:defRPr/>
            </a:pPr>
            <a:r>
              <a:rPr lang="en-GB" sz="1600" b="1" i="1" dirty="0">
                <a:latin typeface="Constantia" panose="02030602050306030303" pitchFamily="18" charset="0"/>
                <a:cs typeface="Arial" pitchFamily="34" charset="0"/>
              </a:rPr>
              <a:t>Location: Day 2</a:t>
            </a:r>
          </a:p>
          <a:p>
            <a:pPr marL="0" indent="0" fontAlgn="auto">
              <a:spcAft>
                <a:spcPts val="0"/>
              </a:spcAft>
              <a:buClr>
                <a:schemeClr val="accent3"/>
              </a:buClr>
              <a:buFont typeface="Wingdings 2"/>
              <a:buNone/>
              <a:defRPr/>
            </a:pPr>
            <a:r>
              <a:rPr lang="en-GB" sz="1600" dirty="0">
                <a:latin typeface="Constantia" panose="02030602050306030303" pitchFamily="18" charset="0"/>
                <a:cs typeface="Arial" pitchFamily="34" charset="0"/>
              </a:rPr>
              <a:t>Breast Surgery Unit,</a:t>
            </a:r>
          </a:p>
          <a:p>
            <a:pPr marL="0" indent="0" fontAlgn="auto">
              <a:spcAft>
                <a:spcPts val="0"/>
              </a:spcAft>
              <a:buClr>
                <a:schemeClr val="accent3"/>
              </a:buClr>
              <a:buFont typeface="Wingdings 2"/>
              <a:buNone/>
              <a:defRPr/>
            </a:pPr>
            <a:r>
              <a:rPr lang="en-GB" sz="1600" dirty="0">
                <a:latin typeface="Constantia" panose="02030602050306030303" pitchFamily="18" charset="0"/>
                <a:cs typeface="Arial" pitchFamily="34" charset="0"/>
              </a:rPr>
              <a:t>Norfolk and Norwich University Hospital</a:t>
            </a:r>
          </a:p>
          <a:p>
            <a:pPr marL="274320" indent="-274320" fontAlgn="auto">
              <a:spcAft>
                <a:spcPts val="0"/>
              </a:spcAft>
              <a:buClr>
                <a:schemeClr val="accent3"/>
              </a:buClr>
              <a:buFont typeface="Wingdings 2"/>
              <a:buNone/>
              <a:defRPr/>
            </a:pPr>
            <a:r>
              <a:rPr lang="en-GB" sz="1600" dirty="0" err="1">
                <a:latin typeface="Constantia" panose="02030602050306030303" pitchFamily="18" charset="0"/>
                <a:cs typeface="Arial" pitchFamily="34" charset="0"/>
              </a:rPr>
              <a:t>Colney</a:t>
            </a:r>
            <a:r>
              <a:rPr lang="en-GB" sz="1600" dirty="0">
                <a:latin typeface="Constantia" panose="02030602050306030303" pitchFamily="18" charset="0"/>
                <a:cs typeface="Arial" pitchFamily="34" charset="0"/>
              </a:rPr>
              <a:t> Lane</a:t>
            </a:r>
          </a:p>
          <a:p>
            <a:pPr marL="274320" indent="-274320" fontAlgn="auto">
              <a:spcAft>
                <a:spcPts val="0"/>
              </a:spcAft>
              <a:buClr>
                <a:schemeClr val="accent3"/>
              </a:buClr>
              <a:buFont typeface="Wingdings 2"/>
              <a:buNone/>
              <a:defRPr/>
            </a:pPr>
            <a:r>
              <a:rPr lang="en-GB" sz="1600" dirty="0">
                <a:latin typeface="Constantia" panose="02030602050306030303" pitchFamily="18" charset="0"/>
                <a:cs typeface="Arial" pitchFamily="34" charset="0"/>
              </a:rPr>
              <a:t>Norwich</a:t>
            </a:r>
          </a:p>
          <a:p>
            <a:pPr marL="274320" indent="-274320" fontAlgn="auto">
              <a:spcAft>
                <a:spcPts val="0"/>
              </a:spcAft>
              <a:buClr>
                <a:schemeClr val="accent3"/>
              </a:buClr>
              <a:buFont typeface="Wingdings 2"/>
              <a:buNone/>
              <a:defRPr/>
            </a:pPr>
            <a:r>
              <a:rPr lang="en-GB" sz="1600" dirty="0">
                <a:latin typeface="Constantia" panose="02030602050306030303" pitchFamily="18" charset="0"/>
                <a:cs typeface="Arial" pitchFamily="34" charset="0"/>
              </a:rPr>
              <a:t>NR4 7UZ</a:t>
            </a:r>
          </a:p>
          <a:p>
            <a:pPr marL="274320" indent="-274320" fontAlgn="auto">
              <a:spcAft>
                <a:spcPts val="0"/>
              </a:spcAft>
              <a:buClr>
                <a:schemeClr val="accent3"/>
              </a:buClr>
              <a:buFont typeface="Wingdings 2"/>
              <a:buNone/>
              <a:defRPr/>
            </a:pPr>
            <a:endParaRPr lang="en-GB" sz="1600" dirty="0">
              <a:latin typeface="Constantia" panose="02030602050306030303" pitchFamily="18" charset="0"/>
              <a:cs typeface="Arial" pitchFamily="34" charset="0"/>
            </a:endParaRPr>
          </a:p>
          <a:p>
            <a:pPr marL="274320" indent="-274320" fontAlgn="auto">
              <a:spcAft>
                <a:spcPts val="0"/>
              </a:spcAft>
              <a:buClr>
                <a:schemeClr val="accent3"/>
              </a:buClr>
              <a:buFont typeface="Wingdings 2"/>
              <a:buNone/>
              <a:defRPr/>
            </a:pPr>
            <a:endParaRPr lang="en-GB" sz="1600" dirty="0">
              <a:latin typeface="Constantia" panose="02030602050306030303" pitchFamily="18" charset="0"/>
              <a:cs typeface="Arial" pitchFamily="34" charset="0"/>
            </a:endParaRPr>
          </a:p>
          <a:p>
            <a:pPr marL="274320" indent="-274320" fontAlgn="auto">
              <a:spcAft>
                <a:spcPts val="0"/>
              </a:spcAft>
              <a:buClr>
                <a:schemeClr val="accent3"/>
              </a:buClr>
              <a:buFont typeface="Wingdings 2"/>
              <a:buNone/>
              <a:defRPr/>
            </a:pPr>
            <a:endParaRPr lang="en-GB" sz="1600" dirty="0">
              <a:latin typeface="Constantia" panose="02030602050306030303" pitchFamily="18" charset="0"/>
              <a:cs typeface="Arial" pitchFamily="34" charset="0"/>
            </a:endParaRPr>
          </a:p>
          <a:p>
            <a:pPr marL="274320" indent="-274320" fontAlgn="auto">
              <a:spcAft>
                <a:spcPts val="0"/>
              </a:spcAft>
              <a:buClr>
                <a:schemeClr val="accent3"/>
              </a:buClr>
              <a:buFont typeface="Wingdings 2"/>
              <a:buNone/>
              <a:defRPr/>
            </a:pPr>
            <a:endParaRPr lang="en-GB" sz="1600" dirty="0">
              <a:latin typeface="Constantia" panose="02030602050306030303" pitchFamily="18" charset="0"/>
            </a:endParaRPr>
          </a:p>
        </p:txBody>
      </p:sp>
      <p:sp>
        <p:nvSpPr>
          <p:cNvPr id="6" name="Content Placeholder 4"/>
          <p:cNvSpPr txBox="1">
            <a:spLocks/>
          </p:cNvSpPr>
          <p:nvPr/>
        </p:nvSpPr>
        <p:spPr>
          <a:xfrm>
            <a:off x="3598222" y="1638796"/>
            <a:ext cx="2916877" cy="3669474"/>
          </a:xfrm>
          <a:prstGeom prst="rect">
            <a:avLst/>
          </a:prstGeom>
        </p:spPr>
        <p:txBody>
          <a:bodyPr>
            <a:normAutofit/>
          </a:bodyPr>
          <a:lstStyle/>
          <a:p>
            <a:pPr marL="273050" indent="-273050">
              <a:lnSpc>
                <a:spcPct val="90000"/>
              </a:lnSpc>
              <a:spcBef>
                <a:spcPct val="20000"/>
              </a:spcBef>
              <a:buClr>
                <a:srgbClr val="0BD0D9"/>
              </a:buClr>
              <a:buSzPct val="95000"/>
            </a:pPr>
            <a:r>
              <a:rPr lang="en-GB" dirty="0">
                <a:latin typeface="Constantia" panose="02030602050306030303" pitchFamily="18" charset="0"/>
              </a:rPr>
              <a:t>Registration</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The fee is £750 payable in</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advance. The fee includes</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refreshments, lunch and</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delegates pack</a:t>
            </a:r>
          </a:p>
          <a:p>
            <a:pPr marL="273050" indent="-273050">
              <a:lnSpc>
                <a:spcPct val="90000"/>
              </a:lnSpc>
              <a:spcBef>
                <a:spcPct val="20000"/>
              </a:spcBef>
              <a:buClr>
                <a:srgbClr val="0BD0D9"/>
              </a:buClr>
              <a:buSzPct val="95000"/>
              <a:buFont typeface="Wingdings 2" pitchFamily="18" charset="2"/>
              <a:buNone/>
            </a:pPr>
            <a:endParaRPr lang="en-GB" sz="1600" dirty="0">
              <a:latin typeface="Constantia" panose="02030602050306030303" pitchFamily="18" charset="0"/>
            </a:endParaRP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Deadline for registration:</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February 15th 2025 </a:t>
            </a:r>
          </a:p>
          <a:p>
            <a:pPr marL="273050" indent="-273050">
              <a:lnSpc>
                <a:spcPct val="90000"/>
              </a:lnSpc>
              <a:spcBef>
                <a:spcPct val="20000"/>
              </a:spcBef>
              <a:buClr>
                <a:srgbClr val="0BD0D9"/>
              </a:buClr>
              <a:buSzPct val="95000"/>
              <a:buFont typeface="Wingdings 2" pitchFamily="18" charset="2"/>
              <a:buNone/>
            </a:pPr>
            <a:endParaRPr lang="en-GB" sz="1600" dirty="0">
              <a:latin typeface="Constantia" panose="02030602050306030303" pitchFamily="18" charset="0"/>
            </a:endParaRPr>
          </a:p>
          <a:p>
            <a:pPr marL="273050" indent="-273050">
              <a:lnSpc>
                <a:spcPct val="90000"/>
              </a:lnSpc>
              <a:spcBef>
                <a:spcPct val="20000"/>
              </a:spcBef>
              <a:buClr>
                <a:srgbClr val="0BD0D9"/>
              </a:buClr>
              <a:buSzPct val="95000"/>
              <a:buFont typeface="Wingdings 2" pitchFamily="18" charset="2"/>
              <a:buNone/>
            </a:pPr>
            <a:r>
              <a:rPr lang="en-GB" dirty="0">
                <a:latin typeface="Constantia" panose="02030602050306030303" pitchFamily="18" charset="0"/>
              </a:rPr>
              <a:t>Accreditation</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CPD for attending the 2 day </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applied for the Royal College of </a:t>
            </a:r>
          </a:p>
          <a:p>
            <a:pPr marL="273050" indent="-273050">
              <a:lnSpc>
                <a:spcPct val="90000"/>
              </a:lnSpc>
              <a:spcBef>
                <a:spcPct val="20000"/>
              </a:spcBef>
              <a:buClr>
                <a:srgbClr val="0BD0D9"/>
              </a:buClr>
              <a:buSzPct val="95000"/>
              <a:buFont typeface="Wingdings 2" pitchFamily="18" charset="2"/>
              <a:buNone/>
            </a:pPr>
            <a:r>
              <a:rPr lang="en-GB" sz="1600" dirty="0">
                <a:latin typeface="Constantia" panose="02030602050306030303" pitchFamily="18" charset="0"/>
              </a:rPr>
              <a:t>Surgeons of Edinburgh </a:t>
            </a:r>
          </a:p>
          <a:p>
            <a:pPr marL="273050" indent="-273050">
              <a:lnSpc>
                <a:spcPct val="90000"/>
              </a:lnSpc>
              <a:spcBef>
                <a:spcPct val="20000"/>
              </a:spcBef>
              <a:buClr>
                <a:srgbClr val="0BD0D9"/>
              </a:buClr>
              <a:buSzPct val="95000"/>
              <a:buFont typeface="Wingdings 2" pitchFamily="18" charset="2"/>
              <a:buNone/>
            </a:pPr>
            <a:endParaRPr lang="en-GB" dirty="0">
              <a:latin typeface="Constantia" panose="02030602050306030303" pitchFamily="18" charset="0"/>
            </a:endParaRPr>
          </a:p>
        </p:txBody>
      </p:sp>
      <p:sp>
        <p:nvSpPr>
          <p:cNvPr id="7" name="Content Placeholder 4"/>
          <p:cNvSpPr txBox="1">
            <a:spLocks/>
          </p:cNvSpPr>
          <p:nvPr/>
        </p:nvSpPr>
        <p:spPr>
          <a:xfrm>
            <a:off x="285750" y="8084125"/>
            <a:ext cx="6372225" cy="857250"/>
          </a:xfrm>
          <a:prstGeom prst="rect">
            <a:avLst/>
          </a:prstGeom>
        </p:spPr>
        <p:txBody>
          <a:bodyPr>
            <a:normAutofit lnSpcReduction="10000"/>
          </a:bodyPr>
          <a:lstStyle/>
          <a:p>
            <a:pPr marL="274320" indent="-274320" algn="ctr" fontAlgn="auto">
              <a:spcBef>
                <a:spcPct val="20000"/>
              </a:spcBef>
              <a:spcAft>
                <a:spcPts val="0"/>
              </a:spcAft>
              <a:buClr>
                <a:schemeClr val="accent3"/>
              </a:buClr>
              <a:buSzPct val="95000"/>
              <a:buFont typeface="Wingdings 2"/>
              <a:buNone/>
              <a:defRPr/>
            </a:pPr>
            <a:endParaRPr lang="en-GB" sz="1700" i="1" dirty="0">
              <a:latin typeface="Constantia" panose="02030602050306030303" pitchFamily="18" charset="0"/>
              <a:cs typeface="Arial" pitchFamily="34" charset="0"/>
            </a:endParaRPr>
          </a:p>
          <a:p>
            <a:pPr marL="274320" indent="-274320" algn="ctr" fontAlgn="auto">
              <a:spcBef>
                <a:spcPct val="20000"/>
              </a:spcBef>
              <a:spcAft>
                <a:spcPts val="0"/>
              </a:spcAft>
              <a:buClr>
                <a:schemeClr val="accent3"/>
              </a:buClr>
              <a:buSzPct val="95000"/>
              <a:buFont typeface="Wingdings 2"/>
              <a:buNone/>
              <a:defRPr/>
            </a:pPr>
            <a:r>
              <a:rPr lang="en-GB" sz="1600" i="1" dirty="0">
                <a:latin typeface="Constantia" panose="02030602050306030303" pitchFamily="18" charset="0"/>
                <a:cs typeface="Arial" pitchFamily="34" charset="0"/>
              </a:rPr>
              <a:t>To register and for further details contact: </a:t>
            </a:r>
            <a:r>
              <a:rPr lang="en-GB" sz="1600" b="1" dirty="0">
                <a:latin typeface="Constantia" panose="02030602050306030303" pitchFamily="18" charset="0"/>
                <a:cs typeface="Arial" pitchFamily="34" charset="0"/>
              </a:rPr>
              <a:t>maged.hussien@nnuh.nhs.uk</a:t>
            </a:r>
          </a:p>
          <a:p>
            <a:pPr marL="274320" indent="-274320" algn="ctr" fontAlgn="auto">
              <a:spcBef>
                <a:spcPct val="20000"/>
              </a:spcBef>
              <a:spcAft>
                <a:spcPts val="0"/>
              </a:spcAft>
              <a:buClr>
                <a:schemeClr val="accent3"/>
              </a:buClr>
              <a:buSzPct val="95000"/>
              <a:buFont typeface="Wingdings 2"/>
              <a:buNone/>
              <a:defRPr/>
            </a:pPr>
            <a:endParaRPr lang="en-GB" sz="1600" dirty="0">
              <a:latin typeface="Constantia" panose="02030602050306030303" pitchFamily="18" charset="0"/>
              <a:cs typeface="Arial" pitchFamily="34" charset="0"/>
            </a:endParaRPr>
          </a:p>
          <a:p>
            <a:pPr marL="274320" indent="-274320" algn="ctr" fontAlgn="auto">
              <a:spcBef>
                <a:spcPct val="20000"/>
              </a:spcBef>
              <a:spcAft>
                <a:spcPts val="0"/>
              </a:spcAft>
              <a:buClr>
                <a:schemeClr val="accent3"/>
              </a:buClr>
              <a:buSzPct val="95000"/>
              <a:buFont typeface="Wingdings 2"/>
              <a:buNone/>
              <a:defRPr/>
            </a:pPr>
            <a:endParaRPr lang="en-GB" dirty="0">
              <a:latin typeface="Constantia" panose="02030602050306030303" pitchFamily="18" charset="0"/>
              <a:cs typeface="Arial" pitchFamily="34" charset="0"/>
            </a:endParaRPr>
          </a:p>
          <a:p>
            <a:pPr marL="274320" indent="-274320" algn="ctr" fontAlgn="auto">
              <a:spcBef>
                <a:spcPct val="20000"/>
              </a:spcBef>
              <a:spcAft>
                <a:spcPts val="0"/>
              </a:spcAft>
              <a:buClr>
                <a:schemeClr val="accent3"/>
              </a:buClr>
              <a:buSzPct val="95000"/>
              <a:buFont typeface="Wingdings 2"/>
              <a:buNone/>
              <a:defRPr/>
            </a:pPr>
            <a:endParaRPr lang="en-GB" dirty="0">
              <a:latin typeface="Constantia" panose="02030602050306030303" pitchFamily="18" charset="0"/>
              <a:cs typeface="Arial" pitchFamily="34" charset="0"/>
            </a:endParaRPr>
          </a:p>
          <a:p>
            <a:pPr marL="274320" indent="-274320" algn="ctr" fontAlgn="auto">
              <a:spcBef>
                <a:spcPct val="20000"/>
              </a:spcBef>
              <a:spcAft>
                <a:spcPts val="0"/>
              </a:spcAft>
              <a:buClr>
                <a:schemeClr val="accent3"/>
              </a:buClr>
              <a:buSzPct val="95000"/>
              <a:buFont typeface="Wingdings 2"/>
              <a:buNone/>
              <a:defRPr/>
            </a:pPr>
            <a:endParaRPr lang="en-GB" dirty="0">
              <a:latin typeface="Constantia" panose="02030602050306030303" pitchFamily="18" charset="0"/>
              <a:cs typeface="Arial" pitchFamily="34" charset="0"/>
            </a:endParaRPr>
          </a:p>
        </p:txBody>
      </p:sp>
      <p:sp>
        <p:nvSpPr>
          <p:cNvPr id="8" name="Content Placeholder 4"/>
          <p:cNvSpPr txBox="1">
            <a:spLocks/>
          </p:cNvSpPr>
          <p:nvPr/>
        </p:nvSpPr>
        <p:spPr>
          <a:xfrm>
            <a:off x="327025" y="7613819"/>
            <a:ext cx="6000750" cy="857250"/>
          </a:xfrm>
          <a:prstGeom prst="rect">
            <a:avLst/>
          </a:prstGeom>
        </p:spPr>
        <p:txBody>
          <a:bodyPr>
            <a:normAutofit fontScale="92500" lnSpcReduction="20000"/>
          </a:bodyPr>
          <a:lstStyle/>
          <a:p>
            <a:pPr marL="274320" indent="-274320" algn="ctr" fontAlgn="auto">
              <a:spcBef>
                <a:spcPct val="20000"/>
              </a:spcBef>
              <a:spcAft>
                <a:spcPts val="0"/>
              </a:spcAft>
              <a:buClr>
                <a:schemeClr val="accent3"/>
              </a:buClr>
              <a:buSzPct val="95000"/>
              <a:buFont typeface="Wingdings 2"/>
              <a:buNone/>
              <a:defRPr/>
            </a:pPr>
            <a:endParaRPr lang="en-GB" sz="1700" dirty="0">
              <a:latin typeface="Constantia" panose="02030602050306030303" pitchFamily="18" charset="0"/>
              <a:cs typeface="Arial" pitchFamily="34" charset="0"/>
            </a:endParaRPr>
          </a:p>
          <a:p>
            <a:pPr marL="274320" indent="-274320" algn="ctr" fontAlgn="auto">
              <a:spcBef>
                <a:spcPct val="20000"/>
              </a:spcBef>
              <a:spcAft>
                <a:spcPts val="0"/>
              </a:spcAft>
              <a:buClr>
                <a:schemeClr val="accent3"/>
              </a:buClr>
              <a:buSzPct val="95000"/>
              <a:buFont typeface="Wingdings 2"/>
              <a:buNone/>
              <a:defRPr/>
            </a:pPr>
            <a:r>
              <a:rPr lang="en-GB" sz="1900" dirty="0">
                <a:solidFill>
                  <a:schemeClr val="tx2"/>
                </a:solidFill>
                <a:latin typeface="Constantia" panose="02030602050306030303" pitchFamily="18" charset="0"/>
                <a:cs typeface="Arial" pitchFamily="34" charset="0"/>
              </a:rPr>
              <a:t>Delegate numbers will be limited to 8 only per course</a:t>
            </a:r>
          </a:p>
          <a:p>
            <a:pPr marL="274320" indent="-274320" algn="ctr" fontAlgn="auto">
              <a:spcBef>
                <a:spcPct val="20000"/>
              </a:spcBef>
              <a:spcAft>
                <a:spcPts val="0"/>
              </a:spcAft>
              <a:buClr>
                <a:schemeClr val="accent3"/>
              </a:buClr>
              <a:buSzPct val="95000"/>
              <a:buFont typeface="Wingdings 2"/>
              <a:buNone/>
              <a:defRPr/>
            </a:pPr>
            <a:r>
              <a:rPr lang="en-GB" sz="1900" i="1" dirty="0">
                <a:solidFill>
                  <a:schemeClr val="tx2"/>
                </a:solidFill>
                <a:latin typeface="Constantia" panose="02030602050306030303" pitchFamily="18" charset="0"/>
                <a:cs typeface="Arial" pitchFamily="34" charset="0"/>
              </a:rPr>
              <a:t>Please book early</a:t>
            </a:r>
          </a:p>
          <a:p>
            <a:pPr marL="274320" indent="-274320" algn="ctr" fontAlgn="auto">
              <a:spcBef>
                <a:spcPct val="20000"/>
              </a:spcBef>
              <a:spcAft>
                <a:spcPts val="0"/>
              </a:spcAft>
              <a:buClr>
                <a:schemeClr val="accent3"/>
              </a:buClr>
              <a:buSzPct val="95000"/>
              <a:buFont typeface="Wingdings 2"/>
              <a:buNone/>
              <a:defRPr/>
            </a:pPr>
            <a:endParaRPr lang="en-GB" sz="1900" dirty="0">
              <a:solidFill>
                <a:schemeClr val="tx2"/>
              </a:solidFill>
              <a:latin typeface="Constantia" panose="02030602050306030303" pitchFamily="18"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3779D-3CCC-74F1-CD9A-5F0CBA898E15}"/>
              </a:ext>
            </a:extLst>
          </p:cNvPr>
          <p:cNvSpPr>
            <a:spLocks noGrp="1"/>
          </p:cNvSpPr>
          <p:nvPr>
            <p:ph type="title"/>
          </p:nvPr>
        </p:nvSpPr>
        <p:spPr>
          <a:xfrm>
            <a:off x="685800" y="-37879"/>
            <a:ext cx="5486400" cy="1332289"/>
          </a:xfrm>
        </p:spPr>
        <p:txBody>
          <a:bodyPr/>
          <a:lstStyle/>
          <a:p>
            <a:r>
              <a:rPr lang="en-GB" dirty="0">
                <a:latin typeface="Constantia" panose="02030602050306030303" pitchFamily="18" charset="0"/>
              </a:rPr>
              <a:t>Faculty </a:t>
            </a:r>
          </a:p>
        </p:txBody>
      </p:sp>
      <p:sp>
        <p:nvSpPr>
          <p:cNvPr id="3" name="Content Placeholder 2">
            <a:extLst>
              <a:ext uri="{FF2B5EF4-FFF2-40B4-BE49-F238E27FC236}">
                <a16:creationId xmlns:a16="http://schemas.microsoft.com/office/drawing/2014/main" id="{EE1DE3E5-FF81-2F7A-E0AC-CA84E974124C}"/>
              </a:ext>
            </a:extLst>
          </p:cNvPr>
          <p:cNvSpPr>
            <a:spLocks noGrp="1"/>
          </p:cNvSpPr>
          <p:nvPr>
            <p:ph idx="1"/>
          </p:nvPr>
        </p:nvSpPr>
        <p:spPr>
          <a:xfrm>
            <a:off x="296884" y="1472540"/>
            <a:ext cx="6448300" cy="7386452"/>
          </a:xfrm>
        </p:spPr>
        <p:txBody>
          <a:bodyPr>
            <a:normAutofit fontScale="85000" lnSpcReduction="10000"/>
          </a:bodyPr>
          <a:lstStyle/>
          <a:p>
            <a:r>
              <a:rPr lang="en-GB" i="1" dirty="0">
                <a:latin typeface="Constantia" panose="02030602050306030303" pitchFamily="18" charset="0"/>
              </a:rPr>
              <a:t>Mr Maged Hussien</a:t>
            </a:r>
          </a:p>
          <a:p>
            <a:pPr marL="320040" lvl="1" indent="0">
              <a:buNone/>
            </a:pPr>
            <a:r>
              <a:rPr lang="en-GB" dirty="0">
                <a:latin typeface="Constantia" panose="02030602050306030303" pitchFamily="18" charset="0"/>
              </a:rPr>
              <a:t>Consultant Oncoplastic Breast Surgeon, NNUH</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Mr Richard Haywood</a:t>
            </a:r>
          </a:p>
          <a:p>
            <a:pPr marL="320040" lvl="1" indent="0">
              <a:buNone/>
            </a:pPr>
            <a:r>
              <a:rPr lang="en-GB" dirty="0">
                <a:latin typeface="Constantia" panose="02030602050306030303" pitchFamily="18" charset="0"/>
              </a:rPr>
              <a:t>Consultant Plastic and Reconstructive Surgeon, University of East Anglia and NNUH </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Prof. Andrea </a:t>
            </a:r>
            <a:r>
              <a:rPr lang="en-GB" i="1" dirty="0" err="1">
                <a:latin typeface="Constantia" panose="02030602050306030303" pitchFamily="18" charset="0"/>
              </a:rPr>
              <a:t>Figus</a:t>
            </a:r>
            <a:endParaRPr lang="en-GB" i="1" dirty="0">
              <a:latin typeface="Constantia" panose="02030602050306030303" pitchFamily="18" charset="0"/>
            </a:endParaRPr>
          </a:p>
          <a:p>
            <a:pPr marL="320040" lvl="1" indent="0">
              <a:buNone/>
            </a:pPr>
            <a:r>
              <a:rPr lang="en-GB" dirty="0">
                <a:latin typeface="Constantia" panose="02030602050306030303" pitchFamily="18" charset="0"/>
              </a:rPr>
              <a:t>Professor of Plastic and Reconstructive Surgery, </a:t>
            </a:r>
            <a:r>
              <a:rPr lang="it-IT" dirty="0">
                <a:latin typeface="Constantia" panose="02030602050306030303" pitchFamily="18" charset="0"/>
              </a:rPr>
              <a:t>Università degli Studi di Cagliari, Italy</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Mr. Guido </a:t>
            </a:r>
            <a:r>
              <a:rPr lang="en-GB" b="0" i="1" dirty="0">
                <a:effectLst/>
                <a:latin typeface="Constantia" panose="02030602050306030303" pitchFamily="18" charset="0"/>
              </a:rPr>
              <a:t>Köhler</a:t>
            </a:r>
            <a:endParaRPr lang="en-GB" i="1" dirty="0">
              <a:latin typeface="Constantia" panose="02030602050306030303" pitchFamily="18" charset="0"/>
            </a:endParaRPr>
          </a:p>
          <a:p>
            <a:pPr marL="320040" lvl="1" indent="0">
              <a:buNone/>
            </a:pPr>
            <a:r>
              <a:rPr lang="en-GB" dirty="0">
                <a:latin typeface="Constantia" panose="02030602050306030303" pitchFamily="18" charset="0"/>
              </a:rPr>
              <a:t>Consultant Plastic and Reconstructive Surgeon, NNUH</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Miss. Anais Rosich-Medina</a:t>
            </a:r>
          </a:p>
          <a:p>
            <a:pPr marL="320040" lvl="1" indent="0">
              <a:buNone/>
            </a:pPr>
            <a:r>
              <a:rPr lang="en-GB" dirty="0">
                <a:latin typeface="Constantia" panose="02030602050306030303" pitchFamily="18" charset="0"/>
              </a:rPr>
              <a:t>Consultant Plastic and Reconstructive surgeon, NNUH</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Miss. Dhalia Masud</a:t>
            </a:r>
          </a:p>
          <a:p>
            <a:pPr marL="320040" lvl="1" indent="0">
              <a:buNone/>
            </a:pPr>
            <a:r>
              <a:rPr lang="en-GB" dirty="0">
                <a:latin typeface="Constantia" panose="02030602050306030303" pitchFamily="18" charset="0"/>
              </a:rPr>
              <a:t>Consultant Plastic and Reconstructive surgeon, NNUH </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Miss. Adeline Rankin</a:t>
            </a:r>
          </a:p>
          <a:p>
            <a:pPr marL="320040" lvl="1" indent="0">
              <a:buNone/>
            </a:pPr>
            <a:r>
              <a:rPr lang="en-GB" dirty="0">
                <a:latin typeface="Constantia" panose="02030602050306030303" pitchFamily="18" charset="0"/>
              </a:rPr>
              <a:t>Consultant Oncoplastic Breast Surgeon, NNUH</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Miss. Bahar Mirshekar-Syahkal</a:t>
            </a:r>
          </a:p>
          <a:p>
            <a:pPr marL="320040" lvl="1" indent="0">
              <a:buNone/>
            </a:pPr>
            <a:r>
              <a:rPr lang="en-GB" dirty="0">
                <a:latin typeface="Constantia" panose="02030602050306030303" pitchFamily="18" charset="0"/>
              </a:rPr>
              <a:t>Consultant Oncoplastic Breast Surgeon, NNUH</a:t>
            </a:r>
          </a:p>
          <a:p>
            <a:pPr marL="320040" lvl="1" indent="0">
              <a:buNone/>
            </a:pPr>
            <a:endParaRPr lang="en-GB" dirty="0">
              <a:latin typeface="Constantia" panose="02030602050306030303" pitchFamily="18" charset="0"/>
            </a:endParaRPr>
          </a:p>
          <a:p>
            <a:r>
              <a:rPr lang="en-GB" i="1" dirty="0">
                <a:latin typeface="Constantia" panose="02030602050306030303" pitchFamily="18" charset="0"/>
              </a:rPr>
              <a:t>Mr. Sendhil Rajan</a:t>
            </a:r>
          </a:p>
          <a:p>
            <a:pPr marL="320040" lvl="1" indent="0">
              <a:buNone/>
            </a:pPr>
            <a:r>
              <a:rPr lang="en-GB" dirty="0">
                <a:latin typeface="Constantia" panose="02030602050306030303" pitchFamily="18" charset="0"/>
              </a:rPr>
              <a:t>Oncoplastic Breast Surgery Senior Registrar, NNUH</a:t>
            </a:r>
          </a:p>
          <a:p>
            <a:endParaRPr lang="en-GB" dirty="0">
              <a:latin typeface="Constantia" panose="02030602050306030303" pitchFamily="18" charset="0"/>
            </a:endParaRPr>
          </a:p>
        </p:txBody>
      </p:sp>
    </p:spTree>
    <p:extLst>
      <p:ext uri="{BB962C8B-B14F-4D97-AF65-F5344CB8AC3E}">
        <p14:creationId xmlns:p14="http://schemas.microsoft.com/office/powerpoint/2010/main" val="2686866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Perspective</Template>
  <TotalTime>2416</TotalTime>
  <Words>661</Words>
  <Application>Microsoft Macintosh PowerPoint</Application>
  <PresentationFormat>On-screen Show (4:3)</PresentationFormat>
  <Paragraphs>117</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Constantia</vt:lpstr>
      <vt:lpstr>Wingdings</vt:lpstr>
      <vt:lpstr>Wingdings 2</vt:lpstr>
      <vt:lpstr>Perspective</vt:lpstr>
      <vt:lpstr>Norwich Oncoplastic  Breast Surgery Course</vt:lpstr>
      <vt:lpstr>PowerPoint Presentation</vt:lpstr>
      <vt:lpstr>Provisional Program: Day 1 Department of Anatomy, University of East Anglia</vt:lpstr>
      <vt:lpstr>Provisional Program: Day 2 Norfolk and Norwich University Hospital</vt:lpstr>
      <vt:lpstr>Information</vt:lpstr>
      <vt:lpstr>Faculty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Iodine-125 seed workshop for localisation of breast tumours</dc:title>
  <dc:creator>Peace, Richard</dc:creator>
  <cp:lastModifiedBy>Haywood, Richard (NNUHFT)</cp:lastModifiedBy>
  <cp:revision>102</cp:revision>
  <cp:lastPrinted>2024-04-29T09:56:08Z</cp:lastPrinted>
  <dcterms:created xsi:type="dcterms:W3CDTF">2015-04-13T12:27:42Z</dcterms:created>
  <dcterms:modified xsi:type="dcterms:W3CDTF">2024-04-29T14:10:31Z</dcterms:modified>
</cp:coreProperties>
</file>